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1pPr>
    <a:lvl2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2pPr>
    <a:lvl3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3pPr>
    <a:lvl4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4pPr>
    <a:lvl5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5pPr>
    <a:lvl6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6pPr>
    <a:lvl7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7pPr>
    <a:lvl8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8pPr>
    <a:lvl9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15F5C"/>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15F5C"/>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15F5C"/>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15F5C"/>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solidFill>
                <a:srgbClr val="615F5C"/>
              </a:solidFill>
              <a:custDash>
                <a:ds d="200000" sp="200000"/>
              </a:custDash>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15F5C"/>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15F5C"/>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15F5C"/>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15F5C"/>
      </a:tcTxStyle>
      <a:tcStyle>
        <a:tcBdr>
          <a:left>
            <a:ln w="25400" cap="flat">
              <a:solidFill>
                <a:srgbClr val="D6D3CB"/>
              </a:solidFill>
              <a:prstDash val="solid"/>
              <a:miter lim="400000"/>
            </a:ln>
          </a:left>
          <a:right>
            <a:ln w="25400" cap="flat">
              <a:solidFill>
                <a:srgbClr val="D6D3CB"/>
              </a:solidFill>
              <a:prstDash val="solid"/>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lastRow>
    <a:firstRow>
      <a:tcTxStyle b="off" i="off">
        <a:font>
          <a:latin typeface="Palatino"/>
          <a:ea typeface="Palatino"/>
          <a:cs typeface="Palatino"/>
        </a:font>
        <a:srgbClr val="615F5C"/>
      </a:tcTxStyle>
      <a:tcStyle>
        <a:tcBdr>
          <a:left>
            <a:ln w="25400" cap="flat">
              <a:solidFill>
                <a:srgbClr val="D6D3CB"/>
              </a:solidFill>
              <a:prstDash val="solid"/>
              <a:miter lim="400000"/>
            </a:ln>
          </a:left>
          <a:right>
            <a:ln w="25400" cap="flat">
              <a:solidFill>
                <a:srgbClr val="D6D3CB"/>
              </a:solidFill>
              <a:prstDash val="solid"/>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3" name="Line"/>
          <p:cNvSpPr/>
          <p:nvPr/>
        </p:nvSpPr>
        <p:spPr>
          <a:xfrm>
            <a:off x="762000" y="121285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4" name="Line"/>
          <p:cNvSpPr/>
          <p:nvPr/>
        </p:nvSpPr>
        <p:spPr>
          <a:xfrm>
            <a:off x="762000" y="121920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5" name="Date"/>
          <p:cNvSpPr txBox="1"/>
          <p:nvPr>
            <p:ph type="body" sz="quarter" idx="21"/>
          </p:nvPr>
        </p:nvSpPr>
        <p:spPr>
          <a:xfrm>
            <a:off x="692667" y="12417226"/>
            <a:ext cx="22974301" cy="508001"/>
          </a:xfrm>
          <a:prstGeom prst="rect">
            <a:avLst/>
          </a:prstGeom>
        </p:spPr>
        <p:txBody>
          <a:bodyPr>
            <a:spAutoFit/>
          </a:bodyPr>
          <a:lstStyle>
            <a:lvl1pPr marL="0" indent="0">
              <a:spcBef>
                <a:spcPts val="0"/>
              </a:spcBef>
              <a:buClrTx/>
              <a:buSzTx/>
              <a:buFontTx/>
              <a:buNone/>
              <a:defRPr i="1" sz="2400">
                <a:solidFill>
                  <a:srgbClr val="5C86B9"/>
                </a:solidFill>
              </a:defRPr>
            </a:lvl1pPr>
          </a:lstStyle>
          <a:p>
            <a:pPr/>
            <a:r>
              <a:t>Date</a:t>
            </a:r>
          </a:p>
        </p:txBody>
      </p:sp>
      <p:sp>
        <p:nvSpPr>
          <p:cNvPr id="16" name="Title Text"/>
          <p:cNvSpPr txBox="1"/>
          <p:nvPr>
            <p:ph type="title"/>
          </p:nvPr>
        </p:nvSpPr>
        <p:spPr>
          <a:xfrm>
            <a:off x="673100" y="8305800"/>
            <a:ext cx="23050500" cy="2959100"/>
          </a:xfrm>
          <a:prstGeom prst="rect">
            <a:avLst/>
          </a:prstGeom>
        </p:spPr>
        <p:txBody>
          <a:bodyPr anchor="b"/>
          <a:lstStyle/>
          <a:p>
            <a:pPr/>
            <a:r>
              <a:t>Title Text</a:t>
            </a:r>
          </a:p>
        </p:txBody>
      </p:sp>
      <p:sp>
        <p:nvSpPr>
          <p:cNvPr id="17" name="Body Level One…"/>
          <p:cNvSpPr txBox="1"/>
          <p:nvPr>
            <p:ph type="body" sz="quarter" idx="1"/>
          </p:nvPr>
        </p:nvSpPr>
        <p:spPr>
          <a:xfrm>
            <a:off x="673100" y="11252200"/>
            <a:ext cx="23050500" cy="7112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10" name="Body Level One…"/>
          <p:cNvSpPr txBox="1"/>
          <p:nvPr>
            <p:ph type="body" idx="1"/>
          </p:nvPr>
        </p:nvSpPr>
        <p:spPr>
          <a:xfrm>
            <a:off x="673100" y="622300"/>
            <a:ext cx="23050500" cy="12471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18" name="Black and white portrait photo of a smiling parent and their adult child touching foreheads"/>
          <p:cNvSpPr/>
          <p:nvPr>
            <p:ph type="pic" sz="half" idx="21"/>
          </p:nvPr>
        </p:nvSpPr>
        <p:spPr>
          <a:xfrm>
            <a:off x="15760700" y="4995231"/>
            <a:ext cx="7404100" cy="9462125"/>
          </a:xfrm>
          <a:prstGeom prst="rect">
            <a:avLst/>
          </a:prstGeom>
        </p:spPr>
        <p:txBody>
          <a:bodyPr lIns="91439" tIns="45719" rIns="91439" bIns="45719" anchor="t">
            <a:noAutofit/>
          </a:bodyPr>
          <a:lstStyle/>
          <a:p>
            <a:pPr/>
          </a:p>
        </p:txBody>
      </p:sp>
      <p:sp>
        <p:nvSpPr>
          <p:cNvPr id="119" name="Black and white photo of three young children smiling"/>
          <p:cNvSpPr/>
          <p:nvPr>
            <p:ph type="pic" sz="quarter" idx="22"/>
          </p:nvPr>
        </p:nvSpPr>
        <p:spPr>
          <a:xfrm>
            <a:off x="15582900" y="952500"/>
            <a:ext cx="7772400" cy="5549980"/>
          </a:xfrm>
          <a:prstGeom prst="rect">
            <a:avLst/>
          </a:prstGeom>
        </p:spPr>
        <p:txBody>
          <a:bodyPr lIns="91439" tIns="45719" rIns="91439" bIns="45719" anchor="t">
            <a:noAutofit/>
          </a:bodyPr>
          <a:lstStyle/>
          <a:p>
            <a:pPr/>
          </a:p>
        </p:txBody>
      </p:sp>
      <p:sp>
        <p:nvSpPr>
          <p:cNvPr id="120" name="Black and white portrait photo of a smiling child looking up and away"/>
          <p:cNvSpPr/>
          <p:nvPr>
            <p:ph type="pic" idx="23"/>
          </p:nvPr>
        </p:nvSpPr>
        <p:spPr>
          <a:xfrm>
            <a:off x="1206500" y="488578"/>
            <a:ext cx="14173200" cy="11996126"/>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28" name="“Type a quote here.”"/>
          <p:cNvSpPr txBox="1"/>
          <p:nvPr>
            <p:ph type="body" sz="quarter" idx="21"/>
          </p:nvPr>
        </p:nvSpPr>
        <p:spPr>
          <a:xfrm>
            <a:off x="2387600" y="6083300"/>
            <a:ext cx="19621500" cy="812800"/>
          </a:xfrm>
          <a:prstGeom prst="rect">
            <a:avLst/>
          </a:prstGeom>
        </p:spPr>
        <p:txBody>
          <a:bodyPr>
            <a:spAutoFit/>
          </a:bodyPr>
          <a:lstStyle>
            <a:lvl1pPr marL="0" indent="0" algn="ctr">
              <a:spcBef>
                <a:spcPts val="5300"/>
              </a:spcBef>
              <a:buClrTx/>
              <a:buSzTx/>
              <a:buFontTx/>
              <a:buNone/>
              <a:defRPr sz="4200"/>
            </a:lvl1pPr>
          </a:lstStyle>
          <a:p>
            <a:pPr/>
            <a:r>
              <a:t>“Type a quote here.” </a:t>
            </a:r>
          </a:p>
        </p:txBody>
      </p:sp>
      <p:sp>
        <p:nvSpPr>
          <p:cNvPr id="129" name="–Johnny Appleseed"/>
          <p:cNvSpPr txBox="1"/>
          <p:nvPr>
            <p:ph type="body" sz="quarter" idx="22"/>
          </p:nvPr>
        </p:nvSpPr>
        <p:spPr>
          <a:xfrm>
            <a:off x="2387600" y="8953500"/>
            <a:ext cx="19621500" cy="812800"/>
          </a:xfrm>
          <a:prstGeom prst="rect">
            <a:avLst/>
          </a:prstGeom>
        </p:spPr>
        <p:txBody>
          <a:bodyPr anchor="t">
            <a:spAutoFit/>
          </a:bodyPr>
          <a:lstStyle>
            <a:lvl1pPr marL="0" indent="0" algn="ctr">
              <a:spcBef>
                <a:spcPts val="1700"/>
              </a:spcBef>
              <a:buClrTx/>
              <a:buSzTx/>
              <a:buFontTx/>
              <a:buNone/>
              <a:defRPr i="1" sz="4200">
                <a:solidFill>
                  <a:srgbClr val="5C86B9"/>
                </a:solidFill>
              </a:defRPr>
            </a:lvl1pPr>
          </a:lstStyle>
          <a:p>
            <a:pPr/>
            <a:r>
              <a:t>–Johnny Appleseed</a:t>
            </a:r>
          </a:p>
        </p:txBody>
      </p:sp>
      <p:sp>
        <p:nvSpPr>
          <p:cNvPr id="13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7" name="Black and white photo of three young children smiling"/>
          <p:cNvSpPr/>
          <p:nvPr>
            <p:ph type="pic" idx="21"/>
          </p:nvPr>
        </p:nvSpPr>
        <p:spPr>
          <a:xfrm>
            <a:off x="0" y="-1828800"/>
            <a:ext cx="24384000" cy="17415934"/>
          </a:xfrm>
          <a:prstGeom prst="rect">
            <a:avLst/>
          </a:prstGeom>
        </p:spPr>
        <p:txBody>
          <a:bodyPr lIns="91439" tIns="45719" rIns="91439" bIns="45719" anchor="t">
            <a:noAutofit/>
          </a:bodyPr>
          <a:lstStyle/>
          <a:p>
            <a:pPr/>
          </a:p>
        </p:txBody>
      </p:sp>
      <p:sp>
        <p:nvSpPr>
          <p:cNvPr id="138"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45"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762000" y="121285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26" name="Line"/>
          <p:cNvSpPr/>
          <p:nvPr/>
        </p:nvSpPr>
        <p:spPr>
          <a:xfrm>
            <a:off x="762000" y="121920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27" name="Date"/>
          <p:cNvSpPr txBox="1"/>
          <p:nvPr>
            <p:ph type="body" sz="quarter" idx="21"/>
          </p:nvPr>
        </p:nvSpPr>
        <p:spPr>
          <a:xfrm>
            <a:off x="692667" y="12417226"/>
            <a:ext cx="22974301" cy="508001"/>
          </a:xfrm>
          <a:prstGeom prst="rect">
            <a:avLst/>
          </a:prstGeom>
        </p:spPr>
        <p:txBody>
          <a:bodyPr>
            <a:spAutoFit/>
          </a:bodyPr>
          <a:lstStyle>
            <a:lvl1pPr marL="0" indent="0">
              <a:spcBef>
                <a:spcPts val="0"/>
              </a:spcBef>
              <a:buClrTx/>
              <a:buSzTx/>
              <a:buFontTx/>
              <a:buNone/>
              <a:defRPr i="1" sz="2400">
                <a:solidFill>
                  <a:srgbClr val="5C86B9"/>
                </a:solidFill>
              </a:defRPr>
            </a:lvl1pPr>
          </a:lstStyle>
          <a:p>
            <a:pPr/>
            <a:r>
              <a:t>Date</a:t>
            </a:r>
          </a:p>
        </p:txBody>
      </p:sp>
      <p:sp>
        <p:nvSpPr>
          <p:cNvPr id="28" name="Black and white photo of three young children smiling"/>
          <p:cNvSpPr/>
          <p:nvPr>
            <p:ph type="pic" idx="22"/>
          </p:nvPr>
        </p:nvSpPr>
        <p:spPr>
          <a:xfrm>
            <a:off x="698500" y="-698500"/>
            <a:ext cx="23012400" cy="16436287"/>
          </a:xfrm>
          <a:prstGeom prst="rect">
            <a:avLst/>
          </a:prstGeom>
        </p:spPr>
        <p:txBody>
          <a:bodyPr lIns="91439" tIns="45719" rIns="91439" bIns="45719" anchor="t">
            <a:noAutofit/>
          </a:bodyPr>
          <a:lstStyle/>
          <a:p>
            <a:pPr/>
          </a:p>
        </p:txBody>
      </p:sp>
      <p:sp>
        <p:nvSpPr>
          <p:cNvPr id="29" name="Title Text"/>
          <p:cNvSpPr txBox="1"/>
          <p:nvPr>
            <p:ph type="title"/>
          </p:nvPr>
        </p:nvSpPr>
        <p:spPr>
          <a:xfrm>
            <a:off x="673100" y="9715500"/>
            <a:ext cx="23050500" cy="1549400"/>
          </a:xfrm>
          <a:prstGeom prst="rect">
            <a:avLst/>
          </a:prstGeom>
        </p:spPr>
        <p:txBody>
          <a:bodyPr anchor="b"/>
          <a:lstStyle/>
          <a:p>
            <a:pPr/>
            <a:r>
              <a:t>Title Text</a:t>
            </a:r>
          </a:p>
        </p:txBody>
      </p:sp>
      <p:sp>
        <p:nvSpPr>
          <p:cNvPr id="30" name="Body Level One…"/>
          <p:cNvSpPr txBox="1"/>
          <p:nvPr>
            <p:ph type="body" sz="quarter" idx="1"/>
          </p:nvPr>
        </p:nvSpPr>
        <p:spPr>
          <a:xfrm>
            <a:off x="673100" y="11252200"/>
            <a:ext cx="23050500" cy="7112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762000" y="68453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39" name="Line"/>
          <p:cNvSpPr/>
          <p:nvPr/>
        </p:nvSpPr>
        <p:spPr>
          <a:xfrm>
            <a:off x="762000" y="69088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40" name="Title Text"/>
          <p:cNvSpPr txBox="1"/>
          <p:nvPr>
            <p:ph type="title"/>
          </p:nvPr>
        </p:nvSpPr>
        <p:spPr>
          <a:xfrm>
            <a:off x="673100" y="3695700"/>
            <a:ext cx="23050500" cy="29591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grpSp>
        <p:nvGrpSpPr>
          <p:cNvPr id="50" name="Group"/>
          <p:cNvGrpSpPr/>
          <p:nvPr/>
        </p:nvGrpSpPr>
        <p:grpSpPr>
          <a:xfrm>
            <a:off x="673100" y="7416800"/>
            <a:ext cx="10909300" cy="63500"/>
            <a:chOff x="0" y="0"/>
            <a:chExt cx="10909299" cy="63500"/>
          </a:xfrm>
        </p:grpSpPr>
        <p:sp>
          <p:nvSpPr>
            <p:cNvPr id="48" name="Line"/>
            <p:cNvSpPr/>
            <p:nvPr/>
          </p:nvSpPr>
          <p:spPr>
            <a:xfrm>
              <a:off x="0" y="0"/>
              <a:ext cx="10909300" cy="0"/>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defTabSz="457200">
                <a:spcBef>
                  <a:spcPts val="0"/>
                </a:spcBef>
                <a:defRPr sz="1200">
                  <a:latin typeface="Helvetica"/>
                  <a:ea typeface="Helvetica"/>
                  <a:cs typeface="Helvetica"/>
                  <a:sym typeface="Helvetica"/>
                </a:defRPr>
              </a:pPr>
            </a:p>
          </p:txBody>
        </p:sp>
        <p:sp>
          <p:nvSpPr>
            <p:cNvPr id="49" name="Line"/>
            <p:cNvSpPr/>
            <p:nvPr/>
          </p:nvSpPr>
          <p:spPr>
            <a:xfrm>
              <a:off x="0" y="63500"/>
              <a:ext cx="10909300" cy="0"/>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defTabSz="457200">
                <a:spcBef>
                  <a:spcPts val="0"/>
                </a:spcBef>
                <a:defRPr sz="1200">
                  <a:latin typeface="Helvetica"/>
                  <a:ea typeface="Helvetica"/>
                  <a:cs typeface="Helvetica"/>
                  <a:sym typeface="Helvetica"/>
                </a:defRPr>
              </a:pPr>
            </a:p>
          </p:txBody>
        </p:sp>
      </p:grpSp>
      <p:sp>
        <p:nvSpPr>
          <p:cNvPr id="51" name="Black and white portrait photo of a smiling child looking up and away"/>
          <p:cNvSpPr/>
          <p:nvPr>
            <p:ph type="pic" idx="21"/>
          </p:nvPr>
        </p:nvSpPr>
        <p:spPr>
          <a:xfrm>
            <a:off x="10883900" y="0"/>
            <a:ext cx="16205200" cy="13716000"/>
          </a:xfrm>
          <a:prstGeom prst="rect">
            <a:avLst/>
          </a:prstGeom>
        </p:spPr>
        <p:txBody>
          <a:bodyPr lIns="91439" tIns="45719" rIns="91439" bIns="45719" anchor="t">
            <a:noAutofit/>
          </a:bodyPr>
          <a:lstStyle/>
          <a:p>
            <a:pPr/>
          </a:p>
        </p:txBody>
      </p:sp>
      <p:sp>
        <p:nvSpPr>
          <p:cNvPr id="52" name="Title Text"/>
          <p:cNvSpPr txBox="1"/>
          <p:nvPr>
            <p:ph type="title"/>
          </p:nvPr>
        </p:nvSpPr>
        <p:spPr>
          <a:xfrm>
            <a:off x="673100" y="2717800"/>
            <a:ext cx="10909300" cy="4559300"/>
          </a:xfrm>
          <a:prstGeom prst="rect">
            <a:avLst/>
          </a:prstGeom>
        </p:spPr>
        <p:txBody>
          <a:bodyPr anchor="b"/>
          <a:lstStyle/>
          <a:p>
            <a:pPr/>
            <a:r>
              <a:t>Title Text</a:t>
            </a:r>
          </a:p>
        </p:txBody>
      </p:sp>
      <p:sp>
        <p:nvSpPr>
          <p:cNvPr id="53" name="Body Level One…"/>
          <p:cNvSpPr txBox="1"/>
          <p:nvPr>
            <p:ph type="body" sz="quarter" idx="1"/>
          </p:nvPr>
        </p:nvSpPr>
        <p:spPr>
          <a:xfrm>
            <a:off x="673100" y="7607300"/>
            <a:ext cx="10909300" cy="47371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1" name="Title Text"/>
          <p:cNvSpPr txBox="1"/>
          <p:nvPr>
            <p:ph type="title"/>
          </p:nvPr>
        </p:nvSpPr>
        <p:spPr>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9" name="Title Text"/>
          <p:cNvSpPr txBox="1"/>
          <p:nvPr>
            <p:ph type="title"/>
          </p:nvPr>
        </p:nvSpPr>
        <p:spPr>
          <a:prstGeom prst="rect">
            <a:avLst/>
          </a:prstGeom>
        </p:spPr>
        <p:txBody>
          <a:bodyPr/>
          <a:lstStyle/>
          <a:p>
            <a:pPr/>
            <a:r>
              <a:t>Title Text</a:t>
            </a:r>
          </a:p>
        </p:txBody>
      </p:sp>
      <p:sp>
        <p:nvSpPr>
          <p:cNvPr id="7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8" name="Line"/>
          <p:cNvSpPr/>
          <p:nvPr/>
        </p:nvSpPr>
        <p:spPr>
          <a:xfrm>
            <a:off x="762000" y="36068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79" name="Line"/>
          <p:cNvSpPr/>
          <p:nvPr/>
        </p:nvSpPr>
        <p:spPr>
          <a:xfrm>
            <a:off x="762000" y="36830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80" name="Black and white portrait photo of a smiling parent and their adult child touching foreheads"/>
          <p:cNvSpPr/>
          <p:nvPr>
            <p:ph type="pic" idx="21"/>
          </p:nvPr>
        </p:nvSpPr>
        <p:spPr>
          <a:xfrm>
            <a:off x="11366500" y="-1511300"/>
            <a:ext cx="13093700" cy="16733190"/>
          </a:xfrm>
          <a:prstGeom prst="rect">
            <a:avLst/>
          </a:prstGeom>
        </p:spPr>
        <p:txBody>
          <a:bodyPr lIns="91439" tIns="45719" rIns="91439" bIns="45719" anchor="t">
            <a:noAutofit/>
          </a:bodyPr>
          <a:lstStyle/>
          <a:p>
            <a:pPr/>
          </a:p>
        </p:txBody>
      </p:sp>
      <p:sp>
        <p:nvSpPr>
          <p:cNvPr id="81" name="Title Text"/>
          <p:cNvSpPr txBox="1"/>
          <p:nvPr>
            <p:ph type="title"/>
          </p:nvPr>
        </p:nvSpPr>
        <p:spPr>
          <a:xfrm>
            <a:off x="673100" y="622300"/>
            <a:ext cx="10909300" cy="2870200"/>
          </a:xfrm>
          <a:prstGeom prst="rect">
            <a:avLst/>
          </a:prstGeom>
        </p:spPr>
        <p:txBody>
          <a:bodyPr/>
          <a:lstStyle/>
          <a:p>
            <a:pPr/>
            <a:r>
              <a:t>Title Text</a:t>
            </a:r>
          </a:p>
        </p:txBody>
      </p:sp>
      <p:sp>
        <p:nvSpPr>
          <p:cNvPr id="82" name="Body Level One…"/>
          <p:cNvSpPr txBox="1"/>
          <p:nvPr>
            <p:ph type="body" sz="half" idx="1"/>
          </p:nvPr>
        </p:nvSpPr>
        <p:spPr>
          <a:xfrm>
            <a:off x="673100" y="4191000"/>
            <a:ext cx="10909300" cy="8890000"/>
          </a:xfrm>
          <a:prstGeom prst="rect">
            <a:avLst/>
          </a:prstGeom>
        </p:spPr>
        <p:txBody>
          <a:bodyPr/>
          <a:lstStyle>
            <a:lvl1pPr marL="571500" indent="-571500">
              <a:spcBef>
                <a:spcPts val="5300"/>
              </a:spcBef>
              <a:defRPr sz="4200"/>
            </a:lvl1pPr>
            <a:lvl2pPr marL="1143000" indent="-571500">
              <a:spcBef>
                <a:spcPts val="5300"/>
              </a:spcBef>
              <a:defRPr sz="4200"/>
            </a:lvl2pPr>
            <a:lvl3pPr marL="1714500" indent="-571500">
              <a:spcBef>
                <a:spcPts val="5300"/>
              </a:spcBef>
              <a:defRPr sz="4200"/>
            </a:lvl3pPr>
            <a:lvl4pPr marL="2286000" indent="-571500">
              <a:spcBef>
                <a:spcPts val="5300"/>
              </a:spcBef>
              <a:defRPr sz="4200"/>
            </a:lvl4pPr>
            <a:lvl5pPr marL="2857500" indent="-571500">
              <a:spcBef>
                <a:spcPts val="53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90" name="Title Text"/>
          <p:cNvSpPr txBox="1"/>
          <p:nvPr>
            <p:ph type="title"/>
          </p:nvPr>
        </p:nvSpPr>
        <p:spPr>
          <a:xfrm>
            <a:off x="673100" y="622300"/>
            <a:ext cx="22948900" cy="2870200"/>
          </a:xfrm>
          <a:prstGeom prst="rect">
            <a:avLst/>
          </a:prstGeom>
        </p:spPr>
        <p:txBody>
          <a:bodyPr/>
          <a:lstStyle/>
          <a:p>
            <a:pPr/>
            <a:r>
              <a:t>Title Text</a:t>
            </a:r>
          </a:p>
        </p:txBody>
      </p:sp>
      <p:sp>
        <p:nvSpPr>
          <p:cNvPr id="91" name="Body Level One…"/>
          <p:cNvSpPr txBox="1"/>
          <p:nvPr>
            <p:ph type="body" sz="half" idx="1"/>
          </p:nvPr>
        </p:nvSpPr>
        <p:spPr>
          <a:xfrm>
            <a:off x="673100" y="4191000"/>
            <a:ext cx="10909300" cy="8890000"/>
          </a:xfrm>
          <a:prstGeom prst="rect">
            <a:avLst/>
          </a:prstGeom>
        </p:spPr>
        <p:txBody>
          <a:bodyPr/>
          <a:lstStyle>
            <a:lvl1pPr marL="571500" indent="-571500">
              <a:spcBef>
                <a:spcPts val="5300"/>
              </a:spcBef>
              <a:defRPr sz="4200"/>
            </a:lvl1pPr>
            <a:lvl2pPr marL="1143000" indent="-571500">
              <a:spcBef>
                <a:spcPts val="5300"/>
              </a:spcBef>
              <a:defRPr sz="4200"/>
            </a:lvl2pPr>
            <a:lvl3pPr marL="1714500" indent="-571500">
              <a:spcBef>
                <a:spcPts val="5300"/>
              </a:spcBef>
              <a:defRPr sz="4200"/>
            </a:lvl3pPr>
            <a:lvl4pPr marL="2286000" indent="-571500">
              <a:spcBef>
                <a:spcPts val="5300"/>
              </a:spcBef>
              <a:defRPr sz="4200"/>
            </a:lvl4pPr>
            <a:lvl5pPr marL="2857500" indent="-571500">
              <a:spcBef>
                <a:spcPts val="53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Large">
    <p:spTree>
      <p:nvGrpSpPr>
        <p:cNvPr id="1" name=""/>
        <p:cNvGrpSpPr/>
        <p:nvPr/>
      </p:nvGrpSpPr>
      <p:grpSpPr>
        <a:xfrm>
          <a:off x="0" y="0"/>
          <a:ext cx="0" cy="0"/>
          <a:chOff x="0" y="0"/>
          <a:chExt cx="0" cy="0"/>
        </a:xfrm>
      </p:grpSpPr>
      <p:sp>
        <p:nvSpPr>
          <p:cNvPr id="99" name="Line"/>
          <p:cNvSpPr/>
          <p:nvPr/>
        </p:nvSpPr>
        <p:spPr>
          <a:xfrm>
            <a:off x="762000" y="36068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00" name="Line"/>
          <p:cNvSpPr/>
          <p:nvPr/>
        </p:nvSpPr>
        <p:spPr>
          <a:xfrm>
            <a:off x="762000" y="36830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01" name="Title Text"/>
          <p:cNvSpPr txBox="1"/>
          <p:nvPr>
            <p:ph type="title"/>
          </p:nvPr>
        </p:nvSpPr>
        <p:spPr>
          <a:xfrm>
            <a:off x="673100" y="622300"/>
            <a:ext cx="10909300" cy="2870200"/>
          </a:xfrm>
          <a:prstGeom prst="rect">
            <a:avLst/>
          </a:prstGeom>
        </p:spPr>
        <p:txBody>
          <a:bodyPr/>
          <a:lstStyle/>
          <a:p>
            <a:pPr/>
            <a:r>
              <a:t>Title Text</a:t>
            </a:r>
          </a:p>
        </p:txBody>
      </p:sp>
      <p:sp>
        <p:nvSpPr>
          <p:cNvPr id="102" name="Body Level One…"/>
          <p:cNvSpPr txBox="1"/>
          <p:nvPr>
            <p:ph type="body" sz="half" idx="1"/>
          </p:nvPr>
        </p:nvSpPr>
        <p:spPr>
          <a:xfrm>
            <a:off x="673100" y="4191000"/>
            <a:ext cx="10909300" cy="8890000"/>
          </a:xfrm>
          <a:prstGeom prst="rect">
            <a:avLst/>
          </a:prstGeom>
        </p:spPr>
        <p:txBody>
          <a:bodyPr/>
          <a:lstStyle>
            <a:lvl1pPr marL="571500" indent="-571500">
              <a:spcBef>
                <a:spcPts val="5300"/>
              </a:spcBef>
              <a:defRPr sz="4200"/>
            </a:lvl1pPr>
            <a:lvl2pPr marL="1143000" indent="-571500">
              <a:spcBef>
                <a:spcPts val="5300"/>
              </a:spcBef>
              <a:defRPr sz="4200"/>
            </a:lvl2pPr>
            <a:lvl3pPr marL="1714500" indent="-571500">
              <a:spcBef>
                <a:spcPts val="5300"/>
              </a:spcBef>
              <a:defRPr sz="4200"/>
            </a:lvl3pPr>
            <a:lvl4pPr marL="2286000" indent="-571500">
              <a:spcBef>
                <a:spcPts val="5300"/>
              </a:spcBef>
              <a:defRPr sz="4200"/>
            </a:lvl4pPr>
            <a:lvl5pPr marL="2857500" indent="-571500">
              <a:spcBef>
                <a:spcPts val="53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762000" y="36068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3" name="Line"/>
          <p:cNvSpPr/>
          <p:nvPr/>
        </p:nvSpPr>
        <p:spPr>
          <a:xfrm>
            <a:off x="762000" y="36830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4" name="Title Text"/>
          <p:cNvSpPr txBox="1"/>
          <p:nvPr>
            <p:ph type="title"/>
          </p:nvPr>
        </p:nvSpPr>
        <p:spPr>
          <a:xfrm>
            <a:off x="673100" y="622300"/>
            <a:ext cx="23050500" cy="287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673100" y="4191000"/>
            <a:ext cx="23050500" cy="889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23228300" y="12979400"/>
            <a:ext cx="393700" cy="469900"/>
          </a:xfrm>
          <a:prstGeom prst="rect">
            <a:avLst/>
          </a:prstGeom>
          <a:ln w="12700">
            <a:miter lim="400000"/>
          </a:ln>
        </p:spPr>
        <p:txBody>
          <a:bodyPr wrap="none" lIns="50800" tIns="50800" rIns="50800" bIns="50800" anchor="ctr">
            <a:spAutoFit/>
          </a:bodyPr>
          <a:lstStyle>
            <a:lvl1pPr algn="ctr">
              <a:spcBef>
                <a:spcPts val="0"/>
              </a:spcBef>
              <a:defRPr sz="22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1pPr>
      <a:lvl2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2pPr>
      <a:lvl3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3pPr>
      <a:lvl4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4pPr>
      <a:lvl5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5pPr>
      <a:lvl6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6pPr>
      <a:lvl7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7pPr>
      <a:lvl8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8pPr>
      <a:lvl9pPr marL="0" marR="0" indent="0" algn="l" defTabSz="825500" rtl="0" latinLnBrk="0">
        <a:lnSpc>
          <a:spcPct val="100000"/>
        </a:lnSpc>
        <a:spcBef>
          <a:spcPts val="0"/>
        </a:spcBef>
        <a:spcAft>
          <a:spcPts val="0"/>
        </a:spcAft>
        <a:buClrTx/>
        <a:buSzTx/>
        <a:buFontTx/>
        <a:buNone/>
        <a:tabLst/>
        <a:defRPr b="0" baseline="0" cap="none" i="0" spc="-180" strike="noStrike" sz="9000" u="none">
          <a:solidFill>
            <a:schemeClr val="accent1">
              <a:hueOff val="54750"/>
              <a:satOff val="-1697"/>
              <a:lumOff val="-18038"/>
            </a:schemeClr>
          </a:solidFill>
          <a:uFillTx/>
          <a:latin typeface="+mn-lt"/>
          <a:ea typeface="+mn-ea"/>
          <a:cs typeface="+mn-cs"/>
          <a:sym typeface="Didot"/>
        </a:defRPr>
      </a:lvl9pPr>
    </p:titleStyle>
    <p:body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b="0" baseline="0" cap="none" i="0" spc="0" strike="noStrike" sz="5200" u="none">
          <a:solidFill>
            <a:srgbClr val="000000"/>
          </a:solidFill>
          <a:uFillTx/>
          <a:latin typeface="Palatino"/>
          <a:ea typeface="Palatino"/>
          <a:cs typeface="Palatino"/>
          <a:sym typeface="Palatino"/>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1pPr>
      <a:lvl2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2pPr>
      <a:lvl3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3pPr>
      <a:lvl4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4pPr>
      <a:lvl5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5pPr>
      <a:lvl6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6pPr>
      <a:lvl7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7pPr>
      <a:lvl8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8pPr>
      <a:lvl9pPr marL="0" marR="0" indent="0" algn="ctr" defTabSz="82550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 Id="rId3" Type="http://schemas.openxmlformats.org/officeDocument/2006/relationships/hyperlink" Target="mailto:information@ctstategrange.org"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jpeg"/><Relationship Id="rId3" Type="http://schemas.openxmlformats.org/officeDocument/2006/relationships/image" Target="../media/image3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eg"/><Relationship Id="rId3" Type="http://schemas.openxmlformats.org/officeDocument/2006/relationships/image" Target="../media/image3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 Id="rId3"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 Id="rId3" Type="http://schemas.openxmlformats.org/officeDocument/2006/relationships/image" Target="../media/image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 Id="rId3" Type="http://schemas.openxmlformats.org/officeDocument/2006/relationships/image" Target="../media/image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 Id="rId3" Type="http://schemas.openxmlformats.org/officeDocument/2006/relationships/image" Target="../media/image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image" Target="../media/image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image" Target="../media/image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 Id="rId3" Type="http://schemas.openxmlformats.org/officeDocument/2006/relationships/image" Target="../media/image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 Id="rId3" Type="http://schemas.openxmlformats.org/officeDocument/2006/relationships/image" Target="../media/image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3-community-dinner-1940-granger.jpg" descr="3-community-dinner-1940-granger.jpg"/>
          <p:cNvPicPr>
            <a:picLocks noChangeAspect="1"/>
          </p:cNvPicPr>
          <p:nvPr>
            <p:ph type="pic" idx="22"/>
          </p:nvPr>
        </p:nvPicPr>
        <p:blipFill>
          <a:blip r:embed="rId2">
            <a:extLst/>
          </a:blip>
          <a:srcRect l="4663" t="21525" r="4572" b="22281"/>
          <a:stretch>
            <a:fillRect/>
          </a:stretch>
        </p:blipFill>
        <p:spPr>
          <a:xfrm>
            <a:off x="697276" y="622299"/>
            <a:ext cx="23012401" cy="9498082"/>
          </a:xfrm>
          <a:prstGeom prst="rect">
            <a:avLst/>
          </a:prstGeom>
        </p:spPr>
      </p:pic>
      <p:sp>
        <p:nvSpPr>
          <p:cNvPr id="155" name="Virtual Potluck Primer"/>
          <p:cNvSpPr txBox="1"/>
          <p:nvPr>
            <p:ph type="title"/>
          </p:nvPr>
        </p:nvSpPr>
        <p:spPr>
          <a:xfrm>
            <a:off x="678821" y="10095436"/>
            <a:ext cx="23050501" cy="2122268"/>
          </a:xfrm>
          <a:prstGeom prst="rect">
            <a:avLst/>
          </a:prstGeom>
        </p:spPr>
        <p:txBody>
          <a:bodyPr/>
          <a:lstStyle>
            <a:lvl1pPr algn="ctr" defTabSz="817244">
              <a:defRPr spc="-257" sz="12870"/>
            </a:lvl1pPr>
          </a:lstStyle>
          <a:p>
            <a:pPr/>
            <a:r>
              <a:t>Virtual Potluck Primer</a:t>
            </a:r>
          </a:p>
        </p:txBody>
      </p:sp>
      <p:sp>
        <p:nvSpPr>
          <p:cNvPr id="156" name="Enjoy Good Food and Let’s Share Our Favorite Recipes!"/>
          <p:cNvSpPr txBox="1"/>
          <p:nvPr>
            <p:ph type="body" sz="quarter" idx="1"/>
          </p:nvPr>
        </p:nvSpPr>
        <p:spPr>
          <a:xfrm>
            <a:off x="678821" y="12306300"/>
            <a:ext cx="23050501" cy="1075338"/>
          </a:xfrm>
          <a:prstGeom prst="rect">
            <a:avLst/>
          </a:prstGeom>
        </p:spPr>
        <p:txBody>
          <a:bodyPr/>
          <a:lstStyle>
            <a:lvl1pPr algn="ctr">
              <a:defRPr sz="5000"/>
            </a:lvl1pPr>
          </a:lstStyle>
          <a:p>
            <a:pPr/>
            <a:r>
              <a:t>Enjoy Good Food and Let’s Share Our Favorite Recipes!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Potluck.jpg" descr="Potluck.jpg"/>
          <p:cNvPicPr>
            <a:picLocks noChangeAspect="1"/>
          </p:cNvPicPr>
          <p:nvPr>
            <p:ph type="pic" idx="21"/>
          </p:nvPr>
        </p:nvPicPr>
        <p:blipFill>
          <a:blip r:embed="rId2">
            <a:extLst/>
          </a:blip>
          <a:srcRect l="688" t="0" r="9698" b="0"/>
          <a:stretch>
            <a:fillRect/>
          </a:stretch>
        </p:blipFill>
        <p:spPr>
          <a:xfrm>
            <a:off x="12192000" y="0"/>
            <a:ext cx="12217400" cy="13716001"/>
          </a:xfrm>
          <a:prstGeom prst="rect">
            <a:avLst/>
          </a:prstGeom>
        </p:spPr>
      </p:pic>
      <p:sp>
        <p:nvSpPr>
          <p:cNvPr id="185" name="Potluck Benefits"/>
          <p:cNvSpPr txBox="1"/>
          <p:nvPr>
            <p:ph type="title"/>
          </p:nvPr>
        </p:nvSpPr>
        <p:spPr>
          <a:prstGeom prst="rect">
            <a:avLst/>
          </a:prstGeom>
        </p:spPr>
        <p:txBody>
          <a:bodyPr/>
          <a:lstStyle/>
          <a:p>
            <a:pPr/>
            <a:r>
              <a:t>Potluck Benefits</a:t>
            </a:r>
          </a:p>
        </p:txBody>
      </p:sp>
      <p:sp>
        <p:nvSpPr>
          <p:cNvPr id="186" name="Hosting a potluck comes with a wide array of benefits that make it a delightful and rewarding experience.…"/>
          <p:cNvSpPr txBox="1"/>
          <p:nvPr>
            <p:ph type="body" sz="half" idx="1"/>
          </p:nvPr>
        </p:nvSpPr>
        <p:spPr>
          <a:prstGeom prst="rect">
            <a:avLst/>
          </a:prstGeom>
        </p:spPr>
        <p:txBody>
          <a:bodyPr/>
          <a:lstStyle/>
          <a:p>
            <a:pPr marL="0" indent="0" defTabSz="693419">
              <a:spcBef>
                <a:spcPts val="4400"/>
              </a:spcBef>
              <a:buClrTx/>
              <a:buSzTx/>
              <a:buFontTx/>
              <a:buNone/>
              <a:defRPr sz="3528"/>
            </a:pPr>
            <a:r>
              <a:t>Hosting a potluck comes with a wide array of benefits that make it a delightful and rewarding experience.</a:t>
            </a:r>
          </a:p>
          <a:p>
            <a:pPr marL="480059" indent="-480059" defTabSz="693419">
              <a:spcBef>
                <a:spcPts val="4400"/>
              </a:spcBef>
              <a:defRPr sz="3528"/>
            </a:pPr>
            <a:r>
              <a:t>Variety of Dishes</a:t>
            </a:r>
          </a:p>
          <a:p>
            <a:pPr marL="480059" indent="-480059" defTabSz="693419">
              <a:spcBef>
                <a:spcPts val="4400"/>
              </a:spcBef>
              <a:defRPr sz="3528"/>
            </a:pPr>
            <a:r>
              <a:t>Shared Responsibility</a:t>
            </a:r>
          </a:p>
          <a:p>
            <a:pPr marL="480059" indent="-480059" defTabSz="693419">
              <a:spcBef>
                <a:spcPts val="4400"/>
              </a:spcBef>
              <a:defRPr sz="3528"/>
            </a:pPr>
            <a:r>
              <a:t>Social Connection and Fellowship</a:t>
            </a:r>
          </a:p>
          <a:p>
            <a:pPr marL="480059" indent="-480059" defTabSz="693419">
              <a:spcBef>
                <a:spcPts val="4400"/>
              </a:spcBef>
              <a:defRPr sz="3528"/>
            </a:pPr>
            <a:r>
              <a:t>Cultural Exchange</a:t>
            </a:r>
          </a:p>
          <a:p>
            <a:pPr marL="480059" indent="-480059" defTabSz="693419">
              <a:spcBef>
                <a:spcPts val="4400"/>
              </a:spcBef>
              <a:defRPr sz="3528"/>
            </a:pPr>
            <a:r>
              <a:t>Showcasing of Culinary Skills </a:t>
            </a:r>
          </a:p>
          <a:p>
            <a:pPr marL="480059" indent="-480059" defTabSz="693419">
              <a:spcBef>
                <a:spcPts val="4400"/>
              </a:spcBef>
              <a:defRPr sz="3528"/>
            </a:pPr>
            <a:r>
              <a:t>Welcoming Environment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2d7fd21dde448bf753b25d14e0b6f9e8.jpg" descr="2d7fd21dde448bf753b25d14e0b6f9e8.jpg"/>
          <p:cNvPicPr>
            <a:picLocks noChangeAspect="1"/>
          </p:cNvPicPr>
          <p:nvPr>
            <p:ph type="pic" idx="21"/>
          </p:nvPr>
        </p:nvPicPr>
        <p:blipFill>
          <a:blip r:embed="rId2">
            <a:extLst/>
          </a:blip>
          <a:srcRect l="0" t="7885" r="0" b="7885"/>
          <a:stretch>
            <a:fillRect/>
          </a:stretch>
        </p:blipFill>
        <p:spPr>
          <a:xfrm>
            <a:off x="12191999" y="0"/>
            <a:ext cx="12217401" cy="13716000"/>
          </a:xfrm>
          <a:prstGeom prst="rect">
            <a:avLst/>
          </a:prstGeom>
        </p:spPr>
      </p:pic>
      <p:sp>
        <p:nvSpPr>
          <p:cNvPr id="189" name="Potluck Ideas"/>
          <p:cNvSpPr txBox="1"/>
          <p:nvPr>
            <p:ph type="title"/>
          </p:nvPr>
        </p:nvSpPr>
        <p:spPr>
          <a:prstGeom prst="rect">
            <a:avLst/>
          </a:prstGeom>
        </p:spPr>
        <p:txBody>
          <a:bodyPr/>
          <a:lstStyle/>
          <a:p>
            <a:pPr/>
            <a:r>
              <a:t>Potluck Ideas</a:t>
            </a:r>
          </a:p>
        </p:txBody>
      </p:sp>
      <p:sp>
        <p:nvSpPr>
          <p:cNvPr id="190" name="Adding a theme to the next Grange potluck can take the event to a new level, creating excitement and encouraging creativity among guests.…"/>
          <p:cNvSpPr txBox="1"/>
          <p:nvPr>
            <p:ph type="body" sz="half" idx="1"/>
          </p:nvPr>
        </p:nvSpPr>
        <p:spPr>
          <a:prstGeom prst="rect">
            <a:avLst/>
          </a:prstGeom>
        </p:spPr>
        <p:txBody>
          <a:bodyPr/>
          <a:lstStyle/>
          <a:p>
            <a:pPr marL="0" indent="0" defTabSz="668655">
              <a:spcBef>
                <a:spcPts val="4200"/>
              </a:spcBef>
              <a:buClrTx/>
              <a:buSzTx/>
              <a:buFontTx/>
              <a:buNone/>
              <a:defRPr sz="3402"/>
            </a:pPr>
            <a:r>
              <a:t>Adding a theme to the next Grange potluck can take the event to a new level, creating excitement and encouraging creativity among guests. </a:t>
            </a:r>
          </a:p>
          <a:p>
            <a:pPr marL="0" indent="0" defTabSz="668655">
              <a:spcBef>
                <a:spcPts val="4200"/>
              </a:spcBef>
              <a:buClrTx/>
              <a:buSzTx/>
              <a:buFontTx/>
              <a:buNone/>
              <a:defRPr sz="3402"/>
            </a:pPr>
            <a:r>
              <a:t>Here are some ideas to inspire:</a:t>
            </a:r>
          </a:p>
          <a:p>
            <a:pPr marL="462915" indent="-462915" defTabSz="668655">
              <a:spcBef>
                <a:spcPts val="4200"/>
              </a:spcBef>
              <a:defRPr sz="3402"/>
            </a:pPr>
            <a:r>
              <a:rPr b="1"/>
              <a:t>International Cuisine:</a:t>
            </a:r>
            <a:r>
              <a:t> Choose a specific country or region and ask guests to bring dishes that represent that cuisine. It’s a great way to explore different flavors and cultural traditions.  And be sure to set the tables to reflect the theme too.</a:t>
            </a:r>
          </a:p>
          <a:p>
            <a:pPr marL="481906" indent="-481906" defTabSz="668655">
              <a:spcBef>
                <a:spcPts val="4200"/>
              </a:spcBef>
              <a:defRPr sz="3402"/>
            </a:pPr>
            <a:r>
              <a:rPr b="1"/>
              <a:t>Around the World: </a:t>
            </a:r>
            <a:r>
              <a:t>Have guests bring dishes from various countries around the world. It creates a global culinary experience with a diverse range of flavors.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24.-Pizza-Skulls.jpg" descr="24.-Pizza-Skulls.jpg"/>
          <p:cNvPicPr>
            <a:picLocks noChangeAspect="1"/>
          </p:cNvPicPr>
          <p:nvPr>
            <p:ph type="pic" idx="21"/>
          </p:nvPr>
        </p:nvPicPr>
        <p:blipFill>
          <a:blip r:embed="rId2">
            <a:extLst/>
          </a:blip>
          <a:srcRect l="0" t="12559" r="0" b="12559"/>
          <a:stretch>
            <a:fillRect/>
          </a:stretch>
        </p:blipFill>
        <p:spPr>
          <a:xfrm>
            <a:off x="12192000" y="0"/>
            <a:ext cx="12217400" cy="13716000"/>
          </a:xfrm>
          <a:prstGeom prst="rect">
            <a:avLst/>
          </a:prstGeom>
        </p:spPr>
      </p:pic>
      <p:sp>
        <p:nvSpPr>
          <p:cNvPr id="193" name="Potluck Ideas"/>
          <p:cNvSpPr txBox="1"/>
          <p:nvPr>
            <p:ph type="title"/>
          </p:nvPr>
        </p:nvSpPr>
        <p:spPr>
          <a:prstGeom prst="rect">
            <a:avLst/>
          </a:prstGeom>
        </p:spPr>
        <p:txBody>
          <a:bodyPr/>
          <a:lstStyle/>
          <a:p>
            <a:pPr/>
            <a:r>
              <a:t>Potluck Ideas</a:t>
            </a:r>
          </a:p>
        </p:txBody>
      </p:sp>
      <p:sp>
        <p:nvSpPr>
          <p:cNvPr id="194" name="Festive Holiday: If your potluck dinner party aligns with a specific holiday, such as Christmas, Easter, Thanksgiving, or Halloween, ask guests to bring dishes that are traditionally associated with that occasion. It adds a festive touch to the event."/>
          <p:cNvSpPr txBox="1"/>
          <p:nvPr>
            <p:ph type="body" sz="half" idx="1"/>
          </p:nvPr>
        </p:nvSpPr>
        <p:spPr>
          <a:prstGeom prst="rect">
            <a:avLst/>
          </a:prstGeom>
        </p:spPr>
        <p:txBody>
          <a:bodyPr/>
          <a:lstStyle/>
          <a:p>
            <a:pPr marL="594946" indent="-594946"/>
            <a:r>
              <a:rPr b="1"/>
              <a:t>Festive Holiday:</a:t>
            </a:r>
            <a:r>
              <a:t> If your potluck dinner party aligns with a specific holiday, such as Christmas, Easter, Thanksgiving, or Halloween, ask guests to bring dishes that are traditionally associated with that occasion. It adds a festive touch to the event.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Edible_Birds_Nest_square.jpg" descr="Edible_Birds_Nest_square.jpg"/>
          <p:cNvPicPr>
            <a:picLocks noChangeAspect="1"/>
          </p:cNvPicPr>
          <p:nvPr>
            <p:ph type="pic" idx="21"/>
          </p:nvPr>
        </p:nvPicPr>
        <p:blipFill>
          <a:blip r:embed="rId2">
            <a:extLst/>
          </a:blip>
          <a:srcRect l="0" t="4642" r="0" b="20400"/>
          <a:stretch>
            <a:fillRect/>
          </a:stretch>
        </p:blipFill>
        <p:spPr>
          <a:xfrm>
            <a:off x="15760700" y="6870700"/>
            <a:ext cx="7404100" cy="5549900"/>
          </a:xfrm>
          <a:prstGeom prst="rect">
            <a:avLst/>
          </a:prstGeom>
        </p:spPr>
      </p:pic>
      <p:pic>
        <p:nvPicPr>
          <p:cNvPr id="197" name="Cream-Cheese-Havarti-Parmesan-Herbed-Christmas-Tree-d3a37cb6c66a4469ba897f8675b4cec6.jpg" descr="Cream-Cheese-Havarti-Parmesan-Herbed-Christmas-Tree-d3a37cb6c66a4469ba897f8675b4cec6.jpg"/>
          <p:cNvPicPr>
            <a:picLocks noChangeAspect="1"/>
          </p:cNvPicPr>
          <p:nvPr>
            <p:ph type="pic" idx="22"/>
          </p:nvPr>
        </p:nvPicPr>
        <p:blipFill>
          <a:blip r:embed="rId3">
            <a:extLst/>
          </a:blip>
          <a:srcRect l="0" t="2279" r="0" b="22763"/>
          <a:stretch>
            <a:fillRect/>
          </a:stretch>
        </p:blipFill>
        <p:spPr>
          <a:xfrm>
            <a:off x="15760700" y="952500"/>
            <a:ext cx="7404100" cy="5549900"/>
          </a:xfrm>
          <a:prstGeom prst="rect">
            <a:avLst/>
          </a:prstGeom>
        </p:spPr>
      </p:pic>
      <p:pic>
        <p:nvPicPr>
          <p:cNvPr id="198" name="flag-cake-RU294292-a5fd3fe8623b46efbc7a75c103ec0271.jpg" descr="flag-cake-RU294292-a5fd3fe8623b46efbc7a75c103ec0271.jpg"/>
          <p:cNvPicPr>
            <a:picLocks noChangeAspect="1"/>
          </p:cNvPicPr>
          <p:nvPr>
            <p:ph type="pic" idx="23"/>
          </p:nvPr>
        </p:nvPicPr>
        <p:blipFill>
          <a:blip r:embed="rId4">
            <a:extLst/>
          </a:blip>
          <a:srcRect l="0" t="5272" r="0" b="5272"/>
          <a:stretch>
            <a:fillRect/>
          </a:stretch>
        </p:blipFill>
        <p:spPr>
          <a:xfrm>
            <a:off x="1206500" y="952500"/>
            <a:ext cx="14173200" cy="11468100"/>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ummy-hot-dogs-lead-64f8e56ce3066.jpg" descr="mummy-hot-dogs-lead-64f8e56ce3066.jpg"/>
          <p:cNvPicPr>
            <a:picLocks noChangeAspect="1"/>
          </p:cNvPicPr>
          <p:nvPr>
            <p:ph type="pic" idx="21"/>
          </p:nvPr>
        </p:nvPicPr>
        <p:blipFill>
          <a:blip r:embed="rId2">
            <a:extLst/>
          </a:blip>
          <a:srcRect l="0" t="12521" r="0" b="12521"/>
          <a:stretch>
            <a:fillRect/>
          </a:stretch>
        </p:blipFill>
        <p:spPr>
          <a:xfrm>
            <a:off x="15760700" y="6870700"/>
            <a:ext cx="7404100" cy="5549900"/>
          </a:xfrm>
          <a:prstGeom prst="rect">
            <a:avLst/>
          </a:prstGeom>
        </p:spPr>
      </p:pic>
      <p:pic>
        <p:nvPicPr>
          <p:cNvPr id="201" name="Frankenstein-Pesto-Pasta.jpg" descr="Frankenstein-Pesto-Pasta.jpg"/>
          <p:cNvPicPr>
            <a:picLocks noChangeAspect="1"/>
          </p:cNvPicPr>
          <p:nvPr>
            <p:ph type="pic" idx="22"/>
          </p:nvPr>
        </p:nvPicPr>
        <p:blipFill>
          <a:blip r:embed="rId3">
            <a:extLst/>
          </a:blip>
          <a:srcRect l="5495" t="0" r="5495" b="0"/>
          <a:stretch>
            <a:fillRect/>
          </a:stretch>
        </p:blipFill>
        <p:spPr>
          <a:xfrm>
            <a:off x="15760700" y="952500"/>
            <a:ext cx="7404100" cy="5549900"/>
          </a:xfrm>
          <a:prstGeom prst="rect">
            <a:avLst/>
          </a:prstGeom>
        </p:spPr>
      </p:pic>
      <p:pic>
        <p:nvPicPr>
          <p:cNvPr id="202" name="The-Best-Savoury-Halloween-Food-Ideas-1440x807.jpg" descr="The-Best-Savoury-Halloween-Food-Ideas-1440x807.jpg"/>
          <p:cNvPicPr>
            <a:picLocks noChangeAspect="1"/>
          </p:cNvPicPr>
          <p:nvPr>
            <p:ph type="pic" idx="23"/>
          </p:nvPr>
        </p:nvPicPr>
        <p:blipFill>
          <a:blip r:embed="rId4">
            <a:extLst/>
          </a:blip>
          <a:srcRect l="15369" t="0" r="15369" b="0"/>
          <a:stretch>
            <a:fillRect/>
          </a:stretch>
        </p:blipFill>
        <p:spPr>
          <a:xfrm>
            <a:off x="1206500" y="952500"/>
            <a:ext cx="14173200" cy="11468100"/>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CNYPL1.jpg" descr="CNYPL1.jpg"/>
          <p:cNvPicPr>
            <a:picLocks noChangeAspect="1"/>
          </p:cNvPicPr>
          <p:nvPr>
            <p:ph type="pic" idx="21"/>
          </p:nvPr>
        </p:nvPicPr>
        <p:blipFill>
          <a:blip r:embed="rId2">
            <a:extLst/>
          </a:blip>
          <a:srcRect l="23366" t="0" r="23366" b="0"/>
          <a:stretch>
            <a:fillRect/>
          </a:stretch>
        </p:blipFill>
        <p:spPr>
          <a:xfrm>
            <a:off x="12192000" y="0"/>
            <a:ext cx="12217400" cy="13716000"/>
          </a:xfrm>
          <a:prstGeom prst="rect">
            <a:avLst/>
          </a:prstGeom>
        </p:spPr>
      </p:pic>
      <p:sp>
        <p:nvSpPr>
          <p:cNvPr id="205" name="Potluck Ideas"/>
          <p:cNvSpPr txBox="1"/>
          <p:nvPr>
            <p:ph type="title"/>
          </p:nvPr>
        </p:nvSpPr>
        <p:spPr>
          <a:prstGeom prst="rect">
            <a:avLst/>
          </a:prstGeom>
        </p:spPr>
        <p:txBody>
          <a:bodyPr/>
          <a:lstStyle/>
          <a:p>
            <a:pPr/>
            <a:r>
              <a:t>Potluck Ideas</a:t>
            </a:r>
          </a:p>
        </p:txBody>
      </p:sp>
      <p:sp>
        <p:nvSpPr>
          <p:cNvPr id="206" name="Comfort Food: Set a theme focused on comfort foods, such as macaroni and cheese, mashed potatoes, summertime salads, or even pot pies. Guests can bring their own unique versions of their favorite comfort dishes."/>
          <p:cNvSpPr txBox="1"/>
          <p:nvPr>
            <p:ph type="body" sz="half" idx="1"/>
          </p:nvPr>
        </p:nvSpPr>
        <p:spPr>
          <a:prstGeom prst="rect">
            <a:avLst/>
          </a:prstGeom>
        </p:spPr>
        <p:txBody>
          <a:bodyPr/>
          <a:lstStyle/>
          <a:p>
            <a:pPr marL="594946" indent="-594946"/>
            <a:r>
              <a:rPr b="1"/>
              <a:t>Comfort Food:</a:t>
            </a:r>
            <a:r>
              <a:t> Set a theme focused on comfort foods, such as macaroni and cheese, mashed potatoes, summertime salads, or even pot pies. Guests can bring their own unique versions of their favorite comfort dishes.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stockphoto-1010214768-612x612.jpg" descr="istockphoto-1010214768-612x612.jpg"/>
          <p:cNvPicPr>
            <a:picLocks noChangeAspect="1"/>
          </p:cNvPicPr>
          <p:nvPr>
            <p:ph type="pic" idx="21"/>
          </p:nvPr>
        </p:nvPicPr>
        <p:blipFill>
          <a:blip r:embed="rId2">
            <a:extLst/>
          </a:blip>
          <a:srcRect l="20308" t="0" r="20308" b="0"/>
          <a:stretch>
            <a:fillRect/>
          </a:stretch>
        </p:blipFill>
        <p:spPr>
          <a:xfrm>
            <a:off x="12192000" y="0"/>
            <a:ext cx="12217400" cy="13716000"/>
          </a:xfrm>
          <a:prstGeom prst="rect">
            <a:avLst/>
          </a:prstGeom>
        </p:spPr>
      </p:pic>
      <p:sp>
        <p:nvSpPr>
          <p:cNvPr id="209" name="Potluck Ideas"/>
          <p:cNvSpPr txBox="1"/>
          <p:nvPr>
            <p:ph type="title"/>
          </p:nvPr>
        </p:nvSpPr>
        <p:spPr>
          <a:prstGeom prst="rect">
            <a:avLst/>
          </a:prstGeom>
        </p:spPr>
        <p:txBody>
          <a:bodyPr/>
          <a:lstStyle/>
          <a:p>
            <a:pPr/>
            <a:r>
              <a:t>Potluck Ideas</a:t>
            </a:r>
          </a:p>
        </p:txBody>
      </p:sp>
      <p:sp>
        <p:nvSpPr>
          <p:cNvPr id="210" name="Potluck Picnic: Take your potluck outdoors and ask guests to bring dishes suitable for a picnic. Think sandwiches, salads, finger foods, and refreshing beverages.…"/>
          <p:cNvSpPr txBox="1"/>
          <p:nvPr>
            <p:ph type="body" sz="half" idx="1"/>
          </p:nvPr>
        </p:nvSpPr>
        <p:spPr>
          <a:prstGeom prst="rect">
            <a:avLst/>
          </a:prstGeom>
        </p:spPr>
        <p:txBody>
          <a:bodyPr/>
          <a:lstStyle/>
          <a:p>
            <a:pPr marL="594946" indent="-594946"/>
            <a:r>
              <a:rPr b="1"/>
              <a:t>Potluck Picnic: </a:t>
            </a:r>
            <a:r>
              <a:t>Take your potluck outdoors and ask guests to bring dishes suitable for a picnic. Think sandwiches, salads, finger foods, and refreshing beverages.</a:t>
            </a:r>
          </a:p>
          <a:p>
            <a:pPr marL="594946" indent="-594946"/>
            <a:r>
              <a:rPr b="1"/>
              <a:t>Outdoor BBQ:</a:t>
            </a:r>
            <a:r>
              <a:t> If weather permits, host a potluck with a BBQ theme. Guests can bring their grilling specialties, such as marinated meats, pulled pork, hotdogs and toppings, grilled vegetables, baked beans, and delicious BBQ sauces.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G_0070.heic" descr="IMG_0070.heic"/>
          <p:cNvPicPr>
            <a:picLocks noChangeAspect="1"/>
          </p:cNvPicPr>
          <p:nvPr>
            <p:ph type="pic" idx="21"/>
          </p:nvPr>
        </p:nvPicPr>
        <p:blipFill>
          <a:blip r:embed="rId2">
            <a:extLst/>
          </a:blip>
          <a:srcRect l="0" t="0" r="3847" b="0"/>
          <a:stretch>
            <a:fillRect/>
          </a:stretch>
        </p:blipFill>
        <p:spPr>
          <a:xfrm>
            <a:off x="12214107" y="1963942"/>
            <a:ext cx="12195293" cy="9512477"/>
          </a:xfrm>
          <a:prstGeom prst="rect">
            <a:avLst/>
          </a:prstGeom>
        </p:spPr>
      </p:pic>
      <p:sp>
        <p:nvSpPr>
          <p:cNvPr id="213" name="Potluck Ideas"/>
          <p:cNvSpPr txBox="1"/>
          <p:nvPr>
            <p:ph type="title"/>
          </p:nvPr>
        </p:nvSpPr>
        <p:spPr>
          <a:prstGeom prst="rect">
            <a:avLst/>
          </a:prstGeom>
        </p:spPr>
        <p:txBody>
          <a:bodyPr/>
          <a:lstStyle/>
          <a:p>
            <a:pPr/>
            <a:r>
              <a:t>Potluck Ideas</a:t>
            </a:r>
          </a:p>
        </p:txBody>
      </p:sp>
      <p:sp>
        <p:nvSpPr>
          <p:cNvPr id="214" name="Decades Theme: Ask guests to bring dishes inspired by a specific decade, such as the 1950s or the 1980s. It adds a touch of nostalgia and allows guests to get creative with retro recipes.…"/>
          <p:cNvSpPr txBox="1"/>
          <p:nvPr>
            <p:ph type="body" sz="half" idx="1"/>
          </p:nvPr>
        </p:nvSpPr>
        <p:spPr>
          <a:prstGeom prst="rect">
            <a:avLst/>
          </a:prstGeom>
        </p:spPr>
        <p:txBody>
          <a:bodyPr/>
          <a:lstStyle/>
          <a:p>
            <a:pPr marL="571148" indent="-571148" defTabSz="792479">
              <a:spcBef>
                <a:spcPts val="5000"/>
              </a:spcBef>
              <a:defRPr sz="4032"/>
            </a:pPr>
            <a:r>
              <a:rPr b="1"/>
              <a:t>Decades Theme: </a:t>
            </a:r>
            <a:r>
              <a:t>Ask guests to bring dishes inspired by a specific decade, such as the 1950s or the 1980s. It adds a touch of nostalgia and allows guests to get creative with retro recipes.</a:t>
            </a:r>
          </a:p>
          <a:p>
            <a:pPr marL="571148" indent="-571148" defTabSz="792479">
              <a:spcBef>
                <a:spcPts val="5000"/>
              </a:spcBef>
              <a:defRPr sz="4032"/>
            </a:pPr>
            <a:r>
              <a:rPr b="1"/>
              <a:t>Ingredient Challenge:</a:t>
            </a:r>
            <a:r>
              <a:t> Pick a unique ingredient and ask guests to create a dish showcasing that ingredient. (i.e. Bacon, Cheese, etc.) It’s a fun and creative way to inspire culinary creativity.  Longtime Grangers will remember the Dairy Dinners/Suppers.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Grange Dairy Dinners/Suppers"/>
          <p:cNvSpPr txBox="1"/>
          <p:nvPr>
            <p:ph type="title"/>
          </p:nvPr>
        </p:nvSpPr>
        <p:spPr>
          <a:prstGeom prst="rect">
            <a:avLst/>
          </a:prstGeom>
        </p:spPr>
        <p:txBody>
          <a:bodyPr/>
          <a:lstStyle/>
          <a:p>
            <a:pPr/>
            <a:r>
              <a:t>Grange Dairy Dinners/Suppers</a:t>
            </a:r>
          </a:p>
        </p:txBody>
      </p:sp>
      <p:sp>
        <p:nvSpPr>
          <p:cNvPr id="217" name="During his first term as State Grange Master/President in 1953, Don Peck introduced the Dairy Supper Contest.  Granges across Connecticut competed and won a monetary prize of $50 for serving the most people at a public dinner, featuring dairy products.  "/>
          <p:cNvSpPr txBox="1"/>
          <p:nvPr>
            <p:ph type="body" idx="1"/>
          </p:nvPr>
        </p:nvSpPr>
        <p:spPr>
          <a:xfrm>
            <a:off x="673100" y="4191000"/>
            <a:ext cx="16484935" cy="8890000"/>
          </a:xfrm>
          <a:prstGeom prst="rect">
            <a:avLst/>
          </a:prstGeom>
        </p:spPr>
        <p:txBody>
          <a:bodyPr/>
          <a:lstStyle/>
          <a:p>
            <a:pPr/>
            <a:r>
              <a:t>During his first term as State Grange Master/President in 1953, Don Peck introduced the Dairy Supper Contest.  Granges across Connecticut competed and won a monetary prize of $50 for serving the most people at a public dinner, featuring dairy products.  The contest grew in popularity, and was picked up by National Grange and instituted as a National Contest in 1955, where the prize increased to $100.  The contest ran until the 1960s, although some Granges still hosted Dairy Suppers thereafter.  </a:t>
            </a:r>
          </a:p>
        </p:txBody>
      </p:sp>
      <p:pic>
        <p:nvPicPr>
          <p:cNvPr id="218" name="LitchfieldDairySupper_Courant_Tue__Aug_16__1955_.jpg" descr="LitchfieldDairySupper_Courant_Tue__Aug_16__1955_.jpg"/>
          <p:cNvPicPr>
            <a:picLocks noChangeAspect="1"/>
          </p:cNvPicPr>
          <p:nvPr/>
        </p:nvPicPr>
        <p:blipFill>
          <a:blip r:embed="rId2">
            <a:extLst/>
          </a:blip>
          <a:stretch>
            <a:fillRect/>
          </a:stretch>
        </p:blipFill>
        <p:spPr>
          <a:xfrm>
            <a:off x="17827345" y="4191000"/>
            <a:ext cx="5589569" cy="88900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Picnic_in_Columbus.jpg" descr="Picnic_in_Columbus.jpg"/>
          <p:cNvPicPr>
            <a:picLocks noChangeAspect="1"/>
          </p:cNvPicPr>
          <p:nvPr>
            <p:ph type="pic" idx="21"/>
          </p:nvPr>
        </p:nvPicPr>
        <p:blipFill>
          <a:blip r:embed="rId2">
            <a:extLst/>
          </a:blip>
          <a:srcRect l="11708" t="0" r="30059" b="0"/>
          <a:stretch>
            <a:fillRect/>
          </a:stretch>
        </p:blipFill>
        <p:spPr>
          <a:xfrm>
            <a:off x="12192000" y="0"/>
            <a:ext cx="12217400" cy="13716000"/>
          </a:xfrm>
          <a:prstGeom prst="rect">
            <a:avLst/>
          </a:prstGeom>
        </p:spPr>
      </p:pic>
      <p:sp>
        <p:nvSpPr>
          <p:cNvPr id="221" name="Potluck Ideas"/>
          <p:cNvSpPr txBox="1"/>
          <p:nvPr>
            <p:ph type="title"/>
          </p:nvPr>
        </p:nvSpPr>
        <p:spPr>
          <a:prstGeom prst="rect">
            <a:avLst/>
          </a:prstGeom>
        </p:spPr>
        <p:txBody>
          <a:bodyPr/>
          <a:lstStyle/>
          <a:p>
            <a:pPr/>
            <a:r>
              <a:t>Potluck Ideas</a:t>
            </a:r>
          </a:p>
        </p:txBody>
      </p:sp>
      <p:sp>
        <p:nvSpPr>
          <p:cNvPr id="222" name="When choosing a theme, ensure that it allows for a variety of dishes and provides options for different dietary needs.…"/>
          <p:cNvSpPr txBox="1"/>
          <p:nvPr>
            <p:ph type="body" sz="half" idx="1"/>
          </p:nvPr>
        </p:nvSpPr>
        <p:spPr>
          <a:prstGeom prst="rect">
            <a:avLst/>
          </a:prstGeom>
        </p:spPr>
        <p:txBody>
          <a:bodyPr/>
          <a:lstStyle/>
          <a:p>
            <a:pPr marL="594946" indent="-594946"/>
            <a:r>
              <a:t>When choosing a theme, ensure that it allows for a variety of dishes and provides options for different dietary needs.</a:t>
            </a:r>
          </a:p>
          <a:p>
            <a:pPr marL="594946" indent="-594946"/>
            <a:r>
              <a:t>Remember, a theme enhances the overall experience of your potluck and encourages guests to get creative with their dishes. It adds an element of excitement and conversation as everyone discovers and shares their culinary creations.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8812f9087f27e8689463a4ce474d4643.jpg" descr="8812f9087f27e8689463a4ce474d4643.jpg"/>
          <p:cNvPicPr>
            <a:picLocks noChangeAspect="1"/>
          </p:cNvPicPr>
          <p:nvPr>
            <p:ph type="pic" idx="21"/>
          </p:nvPr>
        </p:nvPicPr>
        <p:blipFill>
          <a:blip r:embed="rId2">
            <a:extLst/>
          </a:blip>
          <a:srcRect l="3275" t="10042" r="3275" b="7994"/>
          <a:stretch>
            <a:fillRect/>
          </a:stretch>
        </p:blipFill>
        <p:spPr>
          <a:xfrm>
            <a:off x="12191999" y="0"/>
            <a:ext cx="12217401" cy="13716000"/>
          </a:xfrm>
          <a:prstGeom prst="rect">
            <a:avLst/>
          </a:prstGeom>
        </p:spPr>
      </p:pic>
      <p:sp>
        <p:nvSpPr>
          <p:cNvPr id="159" name="What Is A Potluck?"/>
          <p:cNvSpPr txBox="1"/>
          <p:nvPr>
            <p:ph type="title"/>
          </p:nvPr>
        </p:nvSpPr>
        <p:spPr>
          <a:prstGeom prst="rect">
            <a:avLst/>
          </a:prstGeom>
        </p:spPr>
        <p:txBody>
          <a:bodyPr/>
          <a:lstStyle/>
          <a:p>
            <a:pPr/>
            <a:r>
              <a:t>What Is A Potluck?</a:t>
            </a:r>
          </a:p>
        </p:txBody>
      </p:sp>
      <p:sp>
        <p:nvSpPr>
          <p:cNvPr id="160" name="A potluck dinner (or Supper, or Picnic) is a social gathering where each guest brings a dish to share with the rest of the attendees. It is a great way to enjoy good food, connect with friends and family, and foster a sense of community. Potluck parties "/>
          <p:cNvSpPr txBox="1"/>
          <p:nvPr>
            <p:ph type="body" sz="half" idx="1"/>
          </p:nvPr>
        </p:nvSpPr>
        <p:spPr>
          <a:prstGeom prst="rect">
            <a:avLst/>
          </a:prstGeom>
        </p:spPr>
        <p:txBody>
          <a:bodyPr/>
          <a:lstStyle/>
          <a:p>
            <a:pPr/>
            <a:r>
              <a:t>A potluck dinner (or Supper, or Picnic) is a social gathering where each guest brings a dish to share with the rest of the attendees. It is a great way to enjoy good food, connect with friends and family, and foster a sense of community. Potluck parties are popular for various occasions, including birthdays, holidays, and casual get-togethers.  And they are also a tradition at Granges dating back to the 1800s.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l_fullxfull.4887741363_jko7.jpg" descr="il_fullxfull.4887741363_jko7.jpg"/>
          <p:cNvPicPr>
            <a:picLocks noChangeAspect="1"/>
          </p:cNvPicPr>
          <p:nvPr>
            <p:ph type="pic" idx="21"/>
          </p:nvPr>
        </p:nvPicPr>
        <p:blipFill>
          <a:blip r:embed="rId2">
            <a:extLst/>
          </a:blip>
          <a:srcRect l="23552" t="23680" r="28153" b="8788"/>
          <a:stretch>
            <a:fillRect/>
          </a:stretch>
        </p:blipFill>
        <p:spPr>
          <a:xfrm>
            <a:off x="12191999" y="0"/>
            <a:ext cx="12217401" cy="13716000"/>
          </a:xfrm>
          <a:prstGeom prst="rect">
            <a:avLst/>
          </a:prstGeom>
        </p:spPr>
      </p:pic>
      <p:sp>
        <p:nvSpPr>
          <p:cNvPr id="225" name="Popular Potluck Dishes"/>
          <p:cNvSpPr txBox="1"/>
          <p:nvPr>
            <p:ph type="title"/>
          </p:nvPr>
        </p:nvSpPr>
        <p:spPr>
          <a:prstGeom prst="rect">
            <a:avLst/>
          </a:prstGeom>
        </p:spPr>
        <p:txBody>
          <a:bodyPr/>
          <a:lstStyle>
            <a:lvl1pPr defTabSz="800735">
              <a:defRPr spc="-174" sz="8730"/>
            </a:lvl1pPr>
          </a:lstStyle>
          <a:p>
            <a:pPr/>
            <a:r>
              <a:t>Popular Potluck Dishes</a:t>
            </a:r>
          </a:p>
        </p:txBody>
      </p:sp>
      <p:sp>
        <p:nvSpPr>
          <p:cNvPr id="226" name="When it comes to potlucks, some dishes have become beloved staples. These are the top Potluck dishes according to a survey from Storables.com…"/>
          <p:cNvSpPr txBox="1"/>
          <p:nvPr>
            <p:ph type="body" sz="half" idx="1"/>
          </p:nvPr>
        </p:nvSpPr>
        <p:spPr>
          <a:prstGeom prst="rect">
            <a:avLst/>
          </a:prstGeom>
        </p:spPr>
        <p:txBody>
          <a:bodyPr/>
          <a:lstStyle/>
          <a:p>
            <a:pPr marL="0" indent="0" defTabSz="478790">
              <a:spcBef>
                <a:spcPts val="3000"/>
              </a:spcBef>
              <a:buClrTx/>
              <a:buSzTx/>
              <a:buFontTx/>
              <a:buNone/>
              <a:defRPr sz="2435"/>
            </a:pPr>
            <a:r>
              <a:t>When it comes to potlucks, some dishes have become beloved staples. These are the top Potluck dishes according to a survey from Storables.com</a:t>
            </a:r>
          </a:p>
          <a:p>
            <a:pPr marL="416462" indent="-416462" defTabSz="478790">
              <a:spcBef>
                <a:spcPts val="3000"/>
              </a:spcBef>
              <a:buClrTx/>
              <a:buSzPct val="100000"/>
              <a:buFontTx/>
              <a:buAutoNum type="arabicPeriod" startAt="1"/>
              <a:defRPr sz="2435"/>
            </a:pPr>
            <a:r>
              <a:t>Deviled Eggs</a:t>
            </a:r>
          </a:p>
          <a:p>
            <a:pPr marL="416462" indent="-416462" defTabSz="478790">
              <a:spcBef>
                <a:spcPts val="3000"/>
              </a:spcBef>
              <a:buClrTx/>
              <a:buSzPct val="100000"/>
              <a:buFontTx/>
              <a:buAutoNum type="arabicPeriod" startAt="1"/>
              <a:defRPr sz="2435"/>
            </a:pPr>
            <a:r>
              <a:t>Baked Macaroni and Cheese</a:t>
            </a:r>
          </a:p>
          <a:p>
            <a:pPr marL="416462" indent="-416462" defTabSz="478790">
              <a:spcBef>
                <a:spcPts val="3000"/>
              </a:spcBef>
              <a:buClrTx/>
              <a:buSzPct val="100000"/>
              <a:buFontTx/>
              <a:buAutoNum type="arabicPeriod" startAt="1"/>
              <a:defRPr sz="2435"/>
            </a:pPr>
            <a:r>
              <a:t>Potato Salad</a:t>
            </a:r>
          </a:p>
          <a:p>
            <a:pPr marL="416462" indent="-416462" defTabSz="478790">
              <a:spcBef>
                <a:spcPts val="3000"/>
              </a:spcBef>
              <a:buClrTx/>
              <a:buSzPct val="100000"/>
              <a:buFontTx/>
              <a:buAutoNum type="arabicPeriod" startAt="1"/>
              <a:defRPr sz="2435"/>
            </a:pPr>
            <a:r>
              <a:t>Gelatin Salad</a:t>
            </a:r>
          </a:p>
          <a:p>
            <a:pPr marL="416462" indent="-416462" defTabSz="478790">
              <a:spcBef>
                <a:spcPts val="3000"/>
              </a:spcBef>
              <a:buClrTx/>
              <a:buSzPct val="100000"/>
              <a:buFontTx/>
              <a:buAutoNum type="arabicPeriod" startAt="1"/>
              <a:defRPr sz="2435"/>
            </a:pPr>
            <a:r>
              <a:t>Pulled Pork Sliders</a:t>
            </a:r>
          </a:p>
          <a:p>
            <a:pPr marL="416462" indent="-416462" defTabSz="478790">
              <a:spcBef>
                <a:spcPts val="3000"/>
              </a:spcBef>
              <a:buClrTx/>
              <a:buSzPct val="100000"/>
              <a:buFontTx/>
              <a:buAutoNum type="arabicPeriod" startAt="1"/>
              <a:defRPr sz="2435"/>
            </a:pPr>
            <a:r>
              <a:t>Chocolate Chip Cookies</a:t>
            </a:r>
          </a:p>
          <a:p>
            <a:pPr marL="416462" indent="-416462" defTabSz="478790">
              <a:spcBef>
                <a:spcPts val="3000"/>
              </a:spcBef>
              <a:buClrTx/>
              <a:buSzPct val="100000"/>
              <a:buFontTx/>
              <a:buAutoNum type="arabicPeriod" startAt="1"/>
              <a:defRPr sz="2435"/>
            </a:pPr>
            <a:r>
              <a:t>Spinach and Artichoke Dip</a:t>
            </a:r>
          </a:p>
          <a:p>
            <a:pPr marL="416462" indent="-416462" defTabSz="478790">
              <a:spcBef>
                <a:spcPts val="3000"/>
              </a:spcBef>
              <a:buClrTx/>
              <a:buSzPct val="100000"/>
              <a:buFontTx/>
              <a:buAutoNum type="arabicPeriod" startAt="1"/>
              <a:defRPr sz="2435"/>
            </a:pPr>
            <a:r>
              <a:t>Fruit Salad</a:t>
            </a:r>
          </a:p>
          <a:p>
            <a:pPr marL="416462" indent="-416462" defTabSz="478790">
              <a:spcBef>
                <a:spcPts val="3000"/>
              </a:spcBef>
              <a:buClrTx/>
              <a:buSzPct val="100000"/>
              <a:buFontTx/>
              <a:buAutoNum type="arabicPeriod" startAt="1"/>
              <a:defRPr sz="2435"/>
            </a:pPr>
            <a:r>
              <a:t>Veggie Platter</a:t>
            </a:r>
          </a:p>
          <a:p>
            <a:pPr marL="416462" indent="-416462" defTabSz="478790">
              <a:spcBef>
                <a:spcPts val="3000"/>
              </a:spcBef>
              <a:buClrTx/>
              <a:buSzPct val="100000"/>
              <a:buFontTx/>
              <a:buAutoNum type="arabicPeriod" startAt="1"/>
              <a:defRPr sz="2435"/>
            </a:pPr>
            <a:r>
              <a:t>Finger Sandwiches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OurFavoriteMacaroniCheese_HERO_082522_38932.jpg.jpeg" descr="OurFavoriteMacaroniCheese_HERO_082522_38932.jpg.jpeg"/>
          <p:cNvPicPr>
            <a:picLocks noChangeAspect="0"/>
          </p:cNvPicPr>
          <p:nvPr>
            <p:ph type="pic" idx="21"/>
          </p:nvPr>
        </p:nvPicPr>
        <p:blipFill>
          <a:blip r:embed="rId2">
            <a:extLst/>
          </a:blip>
          <a:srcRect l="5509" t="0" r="5509" b="0"/>
          <a:stretch>
            <a:fillRect/>
          </a:stretch>
        </p:blipFill>
        <p:spPr>
          <a:xfrm>
            <a:off x="12204700" y="0"/>
            <a:ext cx="12204700" cy="13716000"/>
          </a:xfrm>
          <a:prstGeom prst="rect">
            <a:avLst/>
          </a:prstGeom>
        </p:spPr>
      </p:pic>
      <p:sp>
        <p:nvSpPr>
          <p:cNvPr id="229" name="Potluck Favorites"/>
          <p:cNvSpPr txBox="1"/>
          <p:nvPr>
            <p:ph type="title"/>
          </p:nvPr>
        </p:nvSpPr>
        <p:spPr>
          <a:prstGeom prst="rect">
            <a:avLst/>
          </a:prstGeom>
        </p:spPr>
        <p:txBody>
          <a:bodyPr/>
          <a:lstStyle/>
          <a:p>
            <a:pPr/>
            <a:r>
              <a:t>Potluck Favorites</a:t>
            </a:r>
          </a:p>
        </p:txBody>
      </p:sp>
      <p:sp>
        <p:nvSpPr>
          <p:cNvPr id="230" name="What are your favorite potluck dishes?…"/>
          <p:cNvSpPr txBox="1"/>
          <p:nvPr>
            <p:ph type="body" sz="quarter" idx="1"/>
          </p:nvPr>
        </p:nvSpPr>
        <p:spPr>
          <a:prstGeom prst="rect">
            <a:avLst/>
          </a:prstGeom>
        </p:spPr>
        <p:txBody>
          <a:bodyPr/>
          <a:lstStyle/>
          <a:p>
            <a:pPr defTabSz="635634">
              <a:spcBef>
                <a:spcPts val="1000"/>
              </a:spcBef>
              <a:defRPr b="1" sz="4312"/>
            </a:pPr>
            <a:r>
              <a:t>What are your favorite potluck dishes?</a:t>
            </a:r>
          </a:p>
          <a:p>
            <a:pPr defTabSz="635634">
              <a:spcBef>
                <a:spcPts val="1000"/>
              </a:spcBef>
              <a:defRPr b="1" sz="4312"/>
            </a:pPr>
            <a:r>
              <a:t>Let’s Discuss!!  </a:t>
            </a:r>
          </a:p>
          <a:p>
            <a:pPr defTabSz="635634">
              <a:spcBef>
                <a:spcPts val="1000"/>
              </a:spcBef>
              <a:defRPr sz="3696"/>
            </a:pPr>
          </a:p>
          <a:p>
            <a:pPr defTabSz="635634">
              <a:spcBef>
                <a:spcPts val="1000"/>
              </a:spcBef>
              <a:defRPr sz="3696"/>
            </a:pPr>
            <a:r>
              <a:t>Email Terri (</a:t>
            </a:r>
            <a:r>
              <a:rPr u="sng">
                <a:hlinkClick r:id="rId3" invalidUrl="" action="" tgtFrame="" tooltip="" history="1" highlightClick="0" endSnd="0"/>
              </a:rPr>
              <a:t>information@ctstategrange.org</a:t>
            </a:r>
            <a:r>
              <a:t>) your favorite potluck recipe and she will compile them and mail them to those interested in receiving them.</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kid-friendly-charcuterie-board-featured-image.jpg" descr="kid-friendly-charcuterie-board-featured-image.jpg"/>
          <p:cNvPicPr>
            <a:picLocks noChangeAspect="1"/>
          </p:cNvPicPr>
          <p:nvPr>
            <p:ph type="pic" idx="21"/>
          </p:nvPr>
        </p:nvPicPr>
        <p:blipFill>
          <a:blip r:embed="rId2">
            <a:extLst/>
          </a:blip>
          <a:srcRect l="5462" t="0" r="5462" b="0"/>
          <a:stretch>
            <a:fillRect/>
          </a:stretch>
        </p:blipFill>
        <p:spPr>
          <a:xfrm>
            <a:off x="12192000" y="0"/>
            <a:ext cx="12217400" cy="13716000"/>
          </a:xfrm>
          <a:prstGeom prst="rect">
            <a:avLst/>
          </a:prstGeom>
        </p:spPr>
      </p:pic>
      <p:sp>
        <p:nvSpPr>
          <p:cNvPr id="233" name="Modern Day Potluck: Charcuterie Boards"/>
          <p:cNvSpPr txBox="1"/>
          <p:nvPr>
            <p:ph type="title"/>
          </p:nvPr>
        </p:nvSpPr>
        <p:spPr>
          <a:prstGeom prst="rect">
            <a:avLst/>
          </a:prstGeom>
        </p:spPr>
        <p:txBody>
          <a:bodyPr/>
          <a:lstStyle>
            <a:lvl1pPr defTabSz="800735">
              <a:defRPr spc="-174" sz="8730"/>
            </a:lvl1pPr>
          </a:lstStyle>
          <a:p>
            <a:pPr/>
            <a:r>
              <a:t>Modern Day Potluck: Charcuterie Boards</a:t>
            </a:r>
          </a:p>
        </p:txBody>
      </p:sp>
      <p:sp>
        <p:nvSpPr>
          <p:cNvPr id="234" name="The charcuterie board is experiencing a bit of a Renaissance. Pronounced “shaar-koo-tr-ee,” you may know it as a meat and cheese board, vegetable platter or appetizer platter. They’re usually laid out on a wooden board or other large platter and arranged"/>
          <p:cNvSpPr txBox="1"/>
          <p:nvPr>
            <p:ph type="body" sz="half" idx="1"/>
          </p:nvPr>
        </p:nvSpPr>
        <p:spPr>
          <a:prstGeom prst="rect">
            <a:avLst/>
          </a:prstGeom>
        </p:spPr>
        <p:txBody>
          <a:bodyPr/>
          <a:lstStyle/>
          <a:p>
            <a:pPr/>
            <a:r>
              <a:t>The charcuterie board is experiencing a bit of a Renaissance. Pronounced “shaar-koo-tr-ee,” you may know it as a meat and cheese board, vegetable platter or appetizer platter. They’re usually laid out on a wooden board or other large platter and arranged in a way that’s appealing to the eye as well as the nose.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ultimate-charcuterie-board.jpg.jpeg" descr="ultimate-charcuterie-board.jpg.jpeg"/>
          <p:cNvPicPr>
            <a:picLocks noChangeAspect="1"/>
          </p:cNvPicPr>
          <p:nvPr>
            <p:ph type="pic" idx="21"/>
          </p:nvPr>
        </p:nvPicPr>
        <p:blipFill>
          <a:blip r:embed="rId2">
            <a:extLst/>
          </a:blip>
          <a:srcRect l="10177" t="0" r="511" b="0"/>
          <a:stretch>
            <a:fillRect/>
          </a:stretch>
        </p:blipFill>
        <p:spPr>
          <a:xfrm>
            <a:off x="12192000" y="0"/>
            <a:ext cx="12217400" cy="13716000"/>
          </a:xfrm>
          <a:prstGeom prst="rect">
            <a:avLst/>
          </a:prstGeom>
        </p:spPr>
      </p:pic>
      <p:sp>
        <p:nvSpPr>
          <p:cNvPr id="237" name="Modern Day Potluck: Charcuterie Boards"/>
          <p:cNvSpPr txBox="1"/>
          <p:nvPr>
            <p:ph type="title"/>
          </p:nvPr>
        </p:nvSpPr>
        <p:spPr>
          <a:prstGeom prst="rect">
            <a:avLst/>
          </a:prstGeom>
        </p:spPr>
        <p:txBody>
          <a:bodyPr/>
          <a:lstStyle>
            <a:lvl1pPr defTabSz="800735">
              <a:defRPr spc="-174" sz="8730"/>
            </a:lvl1pPr>
          </a:lstStyle>
          <a:p>
            <a:pPr/>
            <a:r>
              <a:t>Modern Day Potluck: Charcuterie Boards</a:t>
            </a:r>
          </a:p>
        </p:txBody>
      </p:sp>
      <p:sp>
        <p:nvSpPr>
          <p:cNvPr id="238" name="The word charcuterie is French, and describes the practice of cooking with meat products. It is derived from the words “chair,” which means “meat” and “cuit,” which means “cooked.”…"/>
          <p:cNvSpPr txBox="1"/>
          <p:nvPr>
            <p:ph type="body" sz="half" idx="1"/>
          </p:nvPr>
        </p:nvSpPr>
        <p:spPr>
          <a:prstGeom prst="rect">
            <a:avLst/>
          </a:prstGeom>
        </p:spPr>
        <p:txBody>
          <a:bodyPr/>
          <a:lstStyle/>
          <a:p>
            <a:pPr/>
            <a:r>
              <a:t>The word charcuterie is French, and describes the practice of cooking with meat products. It is derived from the words “chair,” which means “meat” and “cuit,” which means “cooked.”</a:t>
            </a:r>
          </a:p>
          <a:p>
            <a:pPr/>
            <a:r>
              <a:t>Charcuterie boards are one of those things that no two people would prepare the same way, which is what makes them so great. There are literally endless options for the items to include on a charcuterie board, as well as ways to arrange them.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vegetable-veggie-charcuterie-board-10.jpg" descr="vegetable-veggie-charcuterie-board-10.jpg"/>
          <p:cNvPicPr>
            <a:picLocks noChangeAspect="1"/>
          </p:cNvPicPr>
          <p:nvPr>
            <p:ph type="pic" idx="21"/>
          </p:nvPr>
        </p:nvPicPr>
        <p:blipFill>
          <a:blip r:embed="rId2">
            <a:extLst/>
          </a:blip>
          <a:srcRect l="5462" t="0" r="5462" b="0"/>
          <a:stretch>
            <a:fillRect/>
          </a:stretch>
        </p:blipFill>
        <p:spPr>
          <a:xfrm>
            <a:off x="12191999" y="0"/>
            <a:ext cx="12217401" cy="13716000"/>
          </a:xfrm>
          <a:prstGeom prst="rect">
            <a:avLst/>
          </a:prstGeom>
        </p:spPr>
      </p:pic>
      <p:sp>
        <p:nvSpPr>
          <p:cNvPr id="241" name="Modern Day Potluck: Charcuterie Boards"/>
          <p:cNvSpPr txBox="1"/>
          <p:nvPr>
            <p:ph type="title"/>
          </p:nvPr>
        </p:nvSpPr>
        <p:spPr>
          <a:prstGeom prst="rect">
            <a:avLst/>
          </a:prstGeom>
        </p:spPr>
        <p:txBody>
          <a:bodyPr/>
          <a:lstStyle>
            <a:lvl1pPr defTabSz="800735">
              <a:defRPr spc="-174" sz="8730"/>
            </a:lvl1pPr>
          </a:lstStyle>
          <a:p>
            <a:pPr/>
            <a:r>
              <a:t>Modern Day Potluck: Charcuterie Boards</a:t>
            </a:r>
          </a:p>
        </p:txBody>
      </p:sp>
      <p:sp>
        <p:nvSpPr>
          <p:cNvPr id="242" name="These creative snack boards are endlessly customizable and fun to put together, with so many variations to choose from beyond the traditional spread of cured meats and cheeses.…"/>
          <p:cNvSpPr txBox="1"/>
          <p:nvPr>
            <p:ph type="body" sz="half" idx="1"/>
          </p:nvPr>
        </p:nvSpPr>
        <p:spPr>
          <a:prstGeom prst="rect">
            <a:avLst/>
          </a:prstGeom>
        </p:spPr>
        <p:txBody>
          <a:bodyPr/>
          <a:lstStyle/>
          <a:p>
            <a:pPr/>
            <a:r>
              <a:t>These creative snack boards are endlessly customizable and fun to put together, with so many variations to choose from beyond the traditional spread of cured meats and cheeses.</a:t>
            </a:r>
          </a:p>
          <a:p>
            <a:pPr/>
            <a:r>
              <a:t>These are great for refreshments after your Grange meeting or at a Neighbor’s Night, adapt easily to theme nights, are perfect for a Potluck, and even make great gifts for home-bound members during the holidays.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Easter-Dessert-charcuterie-Board.jpg" descr="Easter-Dessert-charcuterie-Board.jpg"/>
          <p:cNvPicPr>
            <a:picLocks noChangeAspect="1"/>
          </p:cNvPicPr>
          <p:nvPr>
            <p:ph type="pic" idx="21"/>
          </p:nvPr>
        </p:nvPicPr>
        <p:blipFill>
          <a:blip r:embed="rId2">
            <a:extLst/>
          </a:blip>
          <a:srcRect l="0" t="12521" r="0" b="12521"/>
          <a:stretch>
            <a:fillRect/>
          </a:stretch>
        </p:blipFill>
        <p:spPr>
          <a:xfrm>
            <a:off x="15760700" y="6870700"/>
            <a:ext cx="7404100" cy="5549900"/>
          </a:xfrm>
          <a:prstGeom prst="rect">
            <a:avLst/>
          </a:prstGeom>
        </p:spPr>
      </p:pic>
      <p:pic>
        <p:nvPicPr>
          <p:cNvPr id="245" name="christmas-potluck-ideas-christmas-charcuterie-board-64f9f5538311f.jpeg" descr="christmas-potluck-ideas-christmas-charcuterie-board-64f9f5538311f.jpeg"/>
          <p:cNvPicPr>
            <a:picLocks noChangeAspect="1"/>
          </p:cNvPicPr>
          <p:nvPr>
            <p:ph type="pic" idx="22"/>
          </p:nvPr>
        </p:nvPicPr>
        <p:blipFill>
          <a:blip r:embed="rId3">
            <a:extLst/>
          </a:blip>
          <a:srcRect l="0" t="12583" r="0" b="12583"/>
          <a:stretch>
            <a:fillRect/>
          </a:stretch>
        </p:blipFill>
        <p:spPr>
          <a:xfrm>
            <a:off x="15760700" y="952500"/>
            <a:ext cx="7404100" cy="5549900"/>
          </a:xfrm>
          <a:prstGeom prst="rect">
            <a:avLst/>
          </a:prstGeom>
        </p:spPr>
      </p:pic>
      <p:pic>
        <p:nvPicPr>
          <p:cNvPr id="246" name="Article-Recipes-Patriotic-Summer-Board-2.jpg" descr="Article-Recipes-Patriotic-Summer-Board-2.jpg"/>
          <p:cNvPicPr>
            <a:picLocks noChangeAspect="1"/>
          </p:cNvPicPr>
          <p:nvPr>
            <p:ph type="pic" idx="23"/>
          </p:nvPr>
        </p:nvPicPr>
        <p:blipFill>
          <a:blip r:embed="rId4">
            <a:extLst/>
          </a:blip>
          <a:srcRect l="11378" t="0" r="11378" b="0"/>
          <a:stretch>
            <a:fillRect/>
          </a:stretch>
        </p:blipFill>
        <p:spPr>
          <a:xfrm>
            <a:off x="1206500" y="952500"/>
            <a:ext cx="14173200" cy="11468100"/>
          </a:xfrm>
          <a:prstGeom prst="rect">
            <a:avLst/>
          </a:prstGeom>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16-3.jpg" descr="image16-3.jpg"/>
          <p:cNvPicPr>
            <a:picLocks noChangeAspect="1"/>
          </p:cNvPicPr>
          <p:nvPr>
            <p:ph type="pic" idx="22"/>
          </p:nvPr>
        </p:nvPicPr>
        <p:blipFill>
          <a:blip r:embed="rId2">
            <a:extLst/>
          </a:blip>
          <a:srcRect l="6998" t="0" r="6998" b="0"/>
          <a:stretch>
            <a:fillRect/>
          </a:stretch>
        </p:blipFill>
        <p:spPr>
          <a:xfrm>
            <a:off x="15760699" y="952500"/>
            <a:ext cx="7404101" cy="11473099"/>
          </a:xfrm>
          <a:prstGeom prst="rect">
            <a:avLst/>
          </a:prstGeom>
        </p:spPr>
      </p:pic>
      <p:pic>
        <p:nvPicPr>
          <p:cNvPr id="249" name="IMG_1960-scaled.jpg.jpeg" descr="IMG_1960-scaled.jpg.jpeg"/>
          <p:cNvPicPr>
            <a:picLocks noChangeAspect="1"/>
          </p:cNvPicPr>
          <p:nvPr>
            <p:ph type="pic" idx="23"/>
          </p:nvPr>
        </p:nvPicPr>
        <p:blipFill>
          <a:blip r:embed="rId3">
            <a:extLst/>
          </a:blip>
          <a:srcRect l="8795" t="0" r="8795" b="0"/>
          <a:stretch>
            <a:fillRect/>
          </a:stretch>
        </p:blipFill>
        <p:spPr>
          <a:xfrm>
            <a:off x="1206500" y="952500"/>
            <a:ext cx="14173200" cy="11468100"/>
          </a:xfrm>
          <a:prstGeom prst="rect">
            <a:avLst/>
          </a:prstGeom>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4th-of-july-charcuterie-board-1-768x1024.jpg" descr="4th-of-july-charcuterie-board-1-768x1024.jpg"/>
          <p:cNvPicPr>
            <a:picLocks noChangeAspect="1"/>
          </p:cNvPicPr>
          <p:nvPr>
            <p:ph type="pic" idx="22"/>
          </p:nvPr>
        </p:nvPicPr>
        <p:blipFill>
          <a:blip r:embed="rId2">
            <a:extLst/>
          </a:blip>
          <a:srcRect l="6910" t="0" r="6910" b="0"/>
          <a:stretch>
            <a:fillRect/>
          </a:stretch>
        </p:blipFill>
        <p:spPr>
          <a:xfrm>
            <a:off x="15760699" y="952500"/>
            <a:ext cx="7404101" cy="11455400"/>
          </a:xfrm>
          <a:prstGeom prst="rect">
            <a:avLst/>
          </a:prstGeom>
        </p:spPr>
      </p:pic>
      <p:pic>
        <p:nvPicPr>
          <p:cNvPr id="252" name="Christmas_Charcuterie_Board-720x720.jpg" descr="Christmas_Charcuterie_Board-720x720.jpg"/>
          <p:cNvPicPr>
            <a:picLocks noChangeAspect="1"/>
          </p:cNvPicPr>
          <p:nvPr>
            <p:ph type="pic" idx="23"/>
          </p:nvPr>
        </p:nvPicPr>
        <p:blipFill>
          <a:blip r:embed="rId3">
            <a:extLst/>
          </a:blip>
          <a:srcRect l="0" t="9543" r="0" b="9543"/>
          <a:stretch>
            <a:fillRect/>
          </a:stretch>
        </p:blipFill>
        <p:spPr>
          <a:xfrm>
            <a:off x="1206500" y="952500"/>
            <a:ext cx="14173200" cy="11468100"/>
          </a:xfrm>
          <a:prstGeom prst="rect">
            <a:avLst/>
          </a:prstGeom>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The_Price_is_Right_1973.svg" descr="The_Price_is_Right_1973.svg"/>
          <p:cNvPicPr>
            <a:picLocks noChangeAspect="1"/>
          </p:cNvPicPr>
          <p:nvPr>
            <p:ph type="pic" idx="21"/>
          </p:nvPr>
        </p:nvPicPr>
        <p:blipFill>
          <a:blip r:embed="rId2">
            <a:extLst/>
          </a:blip>
          <a:srcRect l="0" t="0" r="0" b="0"/>
          <a:stretch>
            <a:fillRect/>
          </a:stretch>
        </p:blipFill>
        <p:spPr>
          <a:xfrm>
            <a:off x="12886159" y="2066561"/>
            <a:ext cx="10829082" cy="9582878"/>
          </a:xfrm>
          <a:prstGeom prst="rect">
            <a:avLst/>
          </a:prstGeom>
        </p:spPr>
      </p:pic>
      <p:sp>
        <p:nvSpPr>
          <p:cNvPr id="255" name="Potluck Fun:…"/>
          <p:cNvSpPr txBox="1"/>
          <p:nvPr>
            <p:ph type="title"/>
          </p:nvPr>
        </p:nvSpPr>
        <p:spPr>
          <a:prstGeom prst="rect">
            <a:avLst/>
          </a:prstGeom>
        </p:spPr>
        <p:txBody>
          <a:bodyPr/>
          <a:lstStyle/>
          <a:p>
            <a:pPr defTabSz="800735">
              <a:defRPr spc="-174" sz="8730"/>
            </a:pPr>
            <a:r>
              <a:t>Potluck Fun: </a:t>
            </a:r>
          </a:p>
          <a:p>
            <a:pPr defTabSz="800735">
              <a:defRPr spc="-174" sz="8730"/>
            </a:pPr>
            <a:r>
              <a:t>The Price Is Right</a:t>
            </a:r>
          </a:p>
        </p:txBody>
      </p:sp>
      <p:sp>
        <p:nvSpPr>
          <p:cNvPr id="256" name="We will see photos of common food items used in potlucks.  Guess the price!…"/>
          <p:cNvSpPr txBox="1"/>
          <p:nvPr>
            <p:ph type="body" sz="half" idx="1"/>
          </p:nvPr>
        </p:nvSpPr>
        <p:spPr>
          <a:prstGeom prst="rect">
            <a:avLst/>
          </a:prstGeom>
        </p:spPr>
        <p:txBody>
          <a:bodyPr/>
          <a:lstStyle/>
          <a:p>
            <a:pPr>
              <a:defRPr sz="5200"/>
            </a:pPr>
            <a:r>
              <a:t>We will see photos of common food items used in potlucks.  Guess the price!</a:t>
            </a:r>
          </a:p>
          <a:p>
            <a:pPr>
              <a:defRPr sz="5200"/>
            </a:pPr>
            <a:r>
              <a:rPr b="1"/>
              <a:t>Note:</a:t>
            </a:r>
            <a:r>
              <a:t>  Prices were compiled using the Connecticut Stop &amp; Shop circular from the week of </a:t>
            </a:r>
            <a:br/>
            <a:r>
              <a:t>August 23-29, 2024.</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BabyCarrots.jpg" descr="BabyCarrots.jpg"/>
          <p:cNvPicPr>
            <a:picLocks noChangeAspect="0"/>
          </p:cNvPicPr>
          <p:nvPr>
            <p:ph type="pic" idx="21"/>
          </p:nvPr>
        </p:nvPicPr>
        <p:blipFill>
          <a:blip r:embed="rId2">
            <a:extLst/>
          </a:blip>
          <a:srcRect l="89" t="0" r="5825" b="0"/>
          <a:stretch>
            <a:fillRect/>
          </a:stretch>
        </p:blipFill>
        <p:spPr>
          <a:xfrm>
            <a:off x="12204700" y="371998"/>
            <a:ext cx="12204700" cy="12972004"/>
          </a:xfrm>
          <a:prstGeom prst="rect">
            <a:avLst/>
          </a:prstGeom>
        </p:spPr>
      </p:pic>
      <p:sp>
        <p:nvSpPr>
          <p:cNvPr id="259" name="Peeled Baby Carrots"/>
          <p:cNvSpPr txBox="1"/>
          <p:nvPr>
            <p:ph type="title"/>
          </p:nvPr>
        </p:nvSpPr>
        <p:spPr>
          <a:prstGeom prst="rect">
            <a:avLst/>
          </a:prstGeom>
        </p:spPr>
        <p:txBody>
          <a:bodyPr/>
          <a:lstStyle/>
          <a:p>
            <a:pPr/>
            <a:r>
              <a:t>Peeled Baby Carrots</a:t>
            </a:r>
          </a:p>
        </p:txBody>
      </p:sp>
      <p:sp>
        <p:nvSpPr>
          <p:cNvPr id="260" name="32oz. - 2lb - washed and ready to eat."/>
          <p:cNvSpPr txBox="1"/>
          <p:nvPr>
            <p:ph type="body" sz="quarter" idx="1"/>
          </p:nvPr>
        </p:nvSpPr>
        <p:spPr>
          <a:xfrm>
            <a:off x="673100" y="7928445"/>
            <a:ext cx="10909300" cy="1024554"/>
          </a:xfrm>
          <a:prstGeom prst="rect">
            <a:avLst/>
          </a:prstGeom>
        </p:spPr>
        <p:txBody>
          <a:bodyPr/>
          <a:lstStyle/>
          <a:p>
            <a:pPr/>
            <a:r>
              <a:t>32oz. - 2lb - washed and ready to eat.</a:t>
            </a:r>
          </a:p>
        </p:txBody>
      </p:sp>
      <p:pic>
        <p:nvPicPr>
          <p:cNvPr id="261"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dfab1ecd1e5f2fc0538653d5ff99f6b2.jpg" descr="dfab1ecd1e5f2fc0538653d5ff99f6b2.jpg"/>
          <p:cNvPicPr>
            <a:picLocks noChangeAspect="1"/>
          </p:cNvPicPr>
          <p:nvPr>
            <p:ph type="pic" idx="21"/>
          </p:nvPr>
        </p:nvPicPr>
        <p:blipFill>
          <a:blip r:embed="rId2">
            <a:extLst/>
          </a:blip>
          <a:srcRect l="11828" t="5932" r="16155" b="10371"/>
          <a:stretch>
            <a:fillRect/>
          </a:stretch>
        </p:blipFill>
        <p:spPr>
          <a:xfrm>
            <a:off x="12192000" y="0"/>
            <a:ext cx="12217400" cy="13716000"/>
          </a:xfrm>
          <a:prstGeom prst="rect">
            <a:avLst/>
          </a:prstGeom>
        </p:spPr>
      </p:pic>
      <p:sp>
        <p:nvSpPr>
          <p:cNvPr id="163" name="Potluck Origins"/>
          <p:cNvSpPr txBox="1"/>
          <p:nvPr>
            <p:ph type="title"/>
          </p:nvPr>
        </p:nvSpPr>
        <p:spPr>
          <a:prstGeom prst="rect">
            <a:avLst/>
          </a:prstGeom>
        </p:spPr>
        <p:txBody>
          <a:bodyPr/>
          <a:lstStyle/>
          <a:p>
            <a:pPr/>
            <a:r>
              <a:t>Potluck Origins</a:t>
            </a:r>
          </a:p>
        </p:txBody>
      </p:sp>
      <p:sp>
        <p:nvSpPr>
          <p:cNvPr id="164" name="The word “potluck” is derived from the Middle English word “potlakke,” which literally means “food provided for a meal.” It later evolved to refer to the practice of sharing food in a communal setting. Over time, potlucks became a popular way for communi"/>
          <p:cNvSpPr txBox="1"/>
          <p:nvPr>
            <p:ph type="body" sz="half" idx="1"/>
          </p:nvPr>
        </p:nvSpPr>
        <p:spPr>
          <a:prstGeom prst="rect">
            <a:avLst/>
          </a:prstGeom>
        </p:spPr>
        <p:txBody>
          <a:bodyPr/>
          <a:lstStyle/>
          <a:p>
            <a:pPr/>
            <a:r>
              <a:t>The word “potluck” is derived from the Middle English word “potlakke,” which literally means “food provided for a meal.” It later evolved to refer to the practice of sharing food in a communal setting. Over time, potlucks became a popular way for communities to gather and enjoy each other’s company while sharing a meal.</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BabyCarrots.jpg" descr="BabyCarrots.jpg"/>
          <p:cNvPicPr>
            <a:picLocks noChangeAspect="0"/>
          </p:cNvPicPr>
          <p:nvPr>
            <p:ph type="pic" idx="21"/>
          </p:nvPr>
        </p:nvPicPr>
        <p:blipFill>
          <a:blip r:embed="rId2">
            <a:extLst/>
          </a:blip>
          <a:srcRect l="89" t="0" r="5825" b="0"/>
          <a:stretch>
            <a:fillRect/>
          </a:stretch>
        </p:blipFill>
        <p:spPr>
          <a:xfrm>
            <a:off x="12204700" y="371998"/>
            <a:ext cx="12204700" cy="12972004"/>
          </a:xfrm>
          <a:prstGeom prst="rect">
            <a:avLst/>
          </a:prstGeom>
        </p:spPr>
      </p:pic>
      <p:sp>
        <p:nvSpPr>
          <p:cNvPr id="264" name="Peeled Baby Carrots"/>
          <p:cNvSpPr txBox="1"/>
          <p:nvPr>
            <p:ph type="title"/>
          </p:nvPr>
        </p:nvSpPr>
        <p:spPr>
          <a:prstGeom prst="rect">
            <a:avLst/>
          </a:prstGeom>
        </p:spPr>
        <p:txBody>
          <a:bodyPr/>
          <a:lstStyle/>
          <a:p>
            <a:pPr/>
            <a:r>
              <a:t>Peeled Baby Carrots</a:t>
            </a:r>
          </a:p>
        </p:txBody>
      </p:sp>
      <p:sp>
        <p:nvSpPr>
          <p:cNvPr id="265" name="32oz. - 2lb - washed and ready to eat.  Stop &amp; Shop Brand."/>
          <p:cNvSpPr txBox="1"/>
          <p:nvPr>
            <p:ph type="body" sz="quarter" idx="1"/>
          </p:nvPr>
        </p:nvSpPr>
        <p:spPr>
          <a:xfrm>
            <a:off x="673100" y="7928446"/>
            <a:ext cx="10909300" cy="1024554"/>
          </a:xfrm>
          <a:prstGeom prst="rect">
            <a:avLst/>
          </a:prstGeom>
        </p:spPr>
        <p:txBody>
          <a:bodyPr/>
          <a:lstStyle/>
          <a:p>
            <a:pPr/>
            <a:r>
              <a:t>32oz. - 2lb - washed and ready to eat.  Stop &amp; Shop Brand.</a:t>
            </a:r>
          </a:p>
        </p:txBody>
      </p:sp>
      <p:pic>
        <p:nvPicPr>
          <p:cNvPr id="266"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267" name="99¢"/>
          <p:cNvSpPr txBox="1"/>
          <p:nvPr/>
        </p:nvSpPr>
        <p:spPr>
          <a:xfrm>
            <a:off x="673099" y="96043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99¢</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Blueberries.jpeg" descr="Blueberries.jpeg"/>
          <p:cNvPicPr>
            <a:picLocks noChangeAspect="0"/>
          </p:cNvPicPr>
          <p:nvPr>
            <p:ph type="pic" idx="21"/>
          </p:nvPr>
        </p:nvPicPr>
        <p:blipFill>
          <a:blip r:embed="rId2">
            <a:extLst/>
          </a:blip>
          <a:srcRect l="0" t="0" r="0" b="0"/>
          <a:stretch>
            <a:fillRect/>
          </a:stretch>
        </p:blipFill>
        <p:spPr>
          <a:xfrm>
            <a:off x="13377444" y="1829498"/>
            <a:ext cx="10329233" cy="10329233"/>
          </a:xfrm>
          <a:prstGeom prst="rect">
            <a:avLst/>
          </a:prstGeom>
        </p:spPr>
      </p:pic>
      <p:sp>
        <p:nvSpPr>
          <p:cNvPr id="270" name="Blueberries"/>
          <p:cNvSpPr txBox="1"/>
          <p:nvPr>
            <p:ph type="title"/>
          </p:nvPr>
        </p:nvSpPr>
        <p:spPr>
          <a:prstGeom prst="rect">
            <a:avLst/>
          </a:prstGeom>
        </p:spPr>
        <p:txBody>
          <a:bodyPr/>
          <a:lstStyle/>
          <a:p>
            <a:pPr/>
            <a:r>
              <a:t>Blueberries</a:t>
            </a:r>
          </a:p>
        </p:txBody>
      </p:sp>
      <p:sp>
        <p:nvSpPr>
          <p:cNvPr id="271" name="1 pint package"/>
          <p:cNvSpPr txBox="1"/>
          <p:nvPr>
            <p:ph type="body" sz="quarter" idx="1"/>
          </p:nvPr>
        </p:nvSpPr>
        <p:spPr>
          <a:xfrm>
            <a:off x="673100" y="7928446"/>
            <a:ext cx="10909300" cy="1024554"/>
          </a:xfrm>
          <a:prstGeom prst="rect">
            <a:avLst/>
          </a:prstGeom>
        </p:spPr>
        <p:txBody>
          <a:bodyPr/>
          <a:lstStyle/>
          <a:p>
            <a:pPr/>
            <a:r>
              <a:t>1 pint package</a:t>
            </a:r>
          </a:p>
        </p:txBody>
      </p:sp>
      <p:pic>
        <p:nvPicPr>
          <p:cNvPr id="272"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Blueberries.jpeg" descr="Blueberries.jpeg"/>
          <p:cNvPicPr>
            <a:picLocks noChangeAspect="0"/>
          </p:cNvPicPr>
          <p:nvPr>
            <p:ph type="pic" idx="21"/>
          </p:nvPr>
        </p:nvPicPr>
        <p:blipFill>
          <a:blip r:embed="rId2">
            <a:extLst/>
          </a:blip>
          <a:srcRect l="0" t="0" r="0" b="0"/>
          <a:stretch>
            <a:fillRect/>
          </a:stretch>
        </p:blipFill>
        <p:spPr>
          <a:xfrm>
            <a:off x="13377443" y="1829498"/>
            <a:ext cx="10329234" cy="10329233"/>
          </a:xfrm>
          <a:prstGeom prst="rect">
            <a:avLst/>
          </a:prstGeom>
        </p:spPr>
      </p:pic>
      <p:sp>
        <p:nvSpPr>
          <p:cNvPr id="275" name="Blueberries"/>
          <p:cNvSpPr txBox="1"/>
          <p:nvPr>
            <p:ph type="title"/>
          </p:nvPr>
        </p:nvSpPr>
        <p:spPr>
          <a:prstGeom prst="rect">
            <a:avLst/>
          </a:prstGeom>
        </p:spPr>
        <p:txBody>
          <a:bodyPr/>
          <a:lstStyle/>
          <a:p>
            <a:pPr/>
            <a:r>
              <a:t>Blueberries</a:t>
            </a:r>
          </a:p>
        </p:txBody>
      </p:sp>
      <p:sp>
        <p:nvSpPr>
          <p:cNvPr id="276" name="1 pint package"/>
          <p:cNvSpPr txBox="1"/>
          <p:nvPr>
            <p:ph type="body" sz="quarter" idx="1"/>
          </p:nvPr>
        </p:nvSpPr>
        <p:spPr>
          <a:xfrm>
            <a:off x="673100" y="7928446"/>
            <a:ext cx="10909300" cy="1024554"/>
          </a:xfrm>
          <a:prstGeom prst="rect">
            <a:avLst/>
          </a:prstGeom>
        </p:spPr>
        <p:txBody>
          <a:bodyPr/>
          <a:lstStyle/>
          <a:p>
            <a:pPr/>
            <a:r>
              <a:t>1 pint package</a:t>
            </a:r>
          </a:p>
        </p:txBody>
      </p:sp>
      <p:pic>
        <p:nvPicPr>
          <p:cNvPr id="277"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278" name="$3.00"/>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$3.00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ClubCrackers.jpg" descr="ClubCrackers.jpg"/>
          <p:cNvPicPr>
            <a:picLocks noChangeAspect="0"/>
          </p:cNvPicPr>
          <p:nvPr>
            <p:ph type="pic" idx="21"/>
          </p:nvPr>
        </p:nvPicPr>
        <p:blipFill>
          <a:blip r:embed="rId2">
            <a:extLst/>
          </a:blip>
          <a:srcRect l="0" t="0" r="0" b="0"/>
          <a:stretch>
            <a:fillRect/>
          </a:stretch>
        </p:blipFill>
        <p:spPr>
          <a:xfrm>
            <a:off x="14417541" y="715953"/>
            <a:ext cx="9077945" cy="12284094"/>
          </a:xfrm>
          <a:prstGeom prst="rect">
            <a:avLst/>
          </a:prstGeom>
        </p:spPr>
      </p:pic>
      <p:sp>
        <p:nvSpPr>
          <p:cNvPr id="281" name="Kellogg’s Club Crackers"/>
          <p:cNvSpPr txBox="1"/>
          <p:nvPr>
            <p:ph type="title"/>
          </p:nvPr>
        </p:nvSpPr>
        <p:spPr>
          <a:xfrm>
            <a:off x="673099" y="2717800"/>
            <a:ext cx="12530603" cy="4559300"/>
          </a:xfrm>
          <a:prstGeom prst="rect">
            <a:avLst/>
          </a:prstGeom>
        </p:spPr>
        <p:txBody>
          <a:bodyPr/>
          <a:lstStyle/>
          <a:p>
            <a:pPr/>
            <a:r>
              <a:t>Kellogg’s Club Crackers</a:t>
            </a:r>
          </a:p>
        </p:txBody>
      </p:sp>
      <p:sp>
        <p:nvSpPr>
          <p:cNvPr id="282" name="13.7 oz package"/>
          <p:cNvSpPr txBox="1"/>
          <p:nvPr>
            <p:ph type="body" sz="quarter" idx="1"/>
          </p:nvPr>
        </p:nvSpPr>
        <p:spPr>
          <a:xfrm>
            <a:off x="673100" y="7928446"/>
            <a:ext cx="10909300" cy="1024554"/>
          </a:xfrm>
          <a:prstGeom prst="rect">
            <a:avLst/>
          </a:prstGeom>
        </p:spPr>
        <p:txBody>
          <a:bodyPr/>
          <a:lstStyle/>
          <a:p>
            <a:pPr/>
            <a:r>
              <a:t>13.7 oz package</a:t>
            </a:r>
          </a:p>
        </p:txBody>
      </p:sp>
      <p:pic>
        <p:nvPicPr>
          <p:cNvPr id="283"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ClubCrackers.jpg" descr="ClubCrackers.jpg"/>
          <p:cNvPicPr>
            <a:picLocks noChangeAspect="0"/>
          </p:cNvPicPr>
          <p:nvPr>
            <p:ph type="pic" idx="21"/>
          </p:nvPr>
        </p:nvPicPr>
        <p:blipFill>
          <a:blip r:embed="rId2">
            <a:extLst/>
          </a:blip>
          <a:srcRect l="0" t="0" r="0" b="0"/>
          <a:stretch>
            <a:fillRect/>
          </a:stretch>
        </p:blipFill>
        <p:spPr>
          <a:xfrm>
            <a:off x="14417541" y="715953"/>
            <a:ext cx="9077946" cy="12284094"/>
          </a:xfrm>
          <a:prstGeom prst="rect">
            <a:avLst/>
          </a:prstGeom>
        </p:spPr>
      </p:pic>
      <p:sp>
        <p:nvSpPr>
          <p:cNvPr id="286" name="Kellogg’s Club Crackers"/>
          <p:cNvSpPr txBox="1"/>
          <p:nvPr>
            <p:ph type="title"/>
          </p:nvPr>
        </p:nvSpPr>
        <p:spPr>
          <a:xfrm>
            <a:off x="673100" y="2717800"/>
            <a:ext cx="12530602" cy="4559300"/>
          </a:xfrm>
          <a:prstGeom prst="rect">
            <a:avLst/>
          </a:prstGeom>
        </p:spPr>
        <p:txBody>
          <a:bodyPr/>
          <a:lstStyle/>
          <a:p>
            <a:pPr/>
            <a:r>
              <a:t>Kellogg’s Club Crackers</a:t>
            </a:r>
          </a:p>
        </p:txBody>
      </p:sp>
      <p:sp>
        <p:nvSpPr>
          <p:cNvPr id="287" name="13.7 oz package"/>
          <p:cNvSpPr txBox="1"/>
          <p:nvPr>
            <p:ph type="body" sz="quarter" idx="1"/>
          </p:nvPr>
        </p:nvSpPr>
        <p:spPr>
          <a:xfrm>
            <a:off x="673100" y="7928446"/>
            <a:ext cx="10909300" cy="1024554"/>
          </a:xfrm>
          <a:prstGeom prst="rect">
            <a:avLst/>
          </a:prstGeom>
        </p:spPr>
        <p:txBody>
          <a:bodyPr/>
          <a:lstStyle/>
          <a:p>
            <a:pPr/>
            <a:r>
              <a:t>13.7 oz package</a:t>
            </a:r>
          </a:p>
        </p:txBody>
      </p:sp>
      <p:pic>
        <p:nvPicPr>
          <p:cNvPr id="288"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289" name="$3.50"/>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$3.50</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DeCCecoPasta copy.jpg" descr="DeCCecoPasta copy.jpg"/>
          <p:cNvPicPr>
            <a:picLocks noChangeAspect="0"/>
          </p:cNvPicPr>
          <p:nvPr>
            <p:ph type="pic" idx="21"/>
          </p:nvPr>
        </p:nvPicPr>
        <p:blipFill>
          <a:blip r:embed="rId2">
            <a:extLst/>
          </a:blip>
          <a:srcRect l="0" t="0" r="0" b="0"/>
          <a:stretch>
            <a:fillRect/>
          </a:stretch>
        </p:blipFill>
        <p:spPr>
          <a:xfrm>
            <a:off x="14536487" y="730321"/>
            <a:ext cx="9036779" cy="12255358"/>
          </a:xfrm>
          <a:prstGeom prst="rect">
            <a:avLst/>
          </a:prstGeom>
        </p:spPr>
      </p:pic>
      <p:sp>
        <p:nvSpPr>
          <p:cNvPr id="292" name="DeCecco Pasta"/>
          <p:cNvSpPr txBox="1"/>
          <p:nvPr>
            <p:ph type="title"/>
          </p:nvPr>
        </p:nvSpPr>
        <p:spPr>
          <a:xfrm>
            <a:off x="673100" y="2717800"/>
            <a:ext cx="12530602" cy="4559300"/>
          </a:xfrm>
          <a:prstGeom prst="rect">
            <a:avLst/>
          </a:prstGeom>
        </p:spPr>
        <p:txBody>
          <a:bodyPr/>
          <a:lstStyle/>
          <a:p>
            <a:pPr/>
            <a:r>
              <a:t>DeCecco Pasta</a:t>
            </a:r>
          </a:p>
        </p:txBody>
      </p:sp>
      <p:sp>
        <p:nvSpPr>
          <p:cNvPr id="293" name="Elbows No. 81 - 16oz / 1 lb package"/>
          <p:cNvSpPr txBox="1"/>
          <p:nvPr>
            <p:ph type="body" sz="quarter" idx="1"/>
          </p:nvPr>
        </p:nvSpPr>
        <p:spPr>
          <a:xfrm>
            <a:off x="673100" y="7928446"/>
            <a:ext cx="10909300" cy="1024554"/>
          </a:xfrm>
          <a:prstGeom prst="rect">
            <a:avLst/>
          </a:prstGeom>
        </p:spPr>
        <p:txBody>
          <a:bodyPr/>
          <a:lstStyle/>
          <a:p>
            <a:pPr/>
            <a:r>
              <a:t>Elbows No. 81 - 16oz / 1 lb package</a:t>
            </a:r>
          </a:p>
        </p:txBody>
      </p:sp>
      <p:pic>
        <p:nvPicPr>
          <p:cNvPr id="294"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DeCCecoPasta copy.jpg" descr="DeCCecoPasta copy.jpg"/>
          <p:cNvPicPr>
            <a:picLocks noChangeAspect="0"/>
          </p:cNvPicPr>
          <p:nvPr>
            <p:ph type="pic" idx="21"/>
          </p:nvPr>
        </p:nvPicPr>
        <p:blipFill>
          <a:blip r:embed="rId2">
            <a:extLst/>
          </a:blip>
          <a:srcRect l="0" t="0" r="0" b="0"/>
          <a:stretch>
            <a:fillRect/>
          </a:stretch>
        </p:blipFill>
        <p:spPr>
          <a:xfrm>
            <a:off x="14536487" y="730321"/>
            <a:ext cx="9036780" cy="12255358"/>
          </a:xfrm>
          <a:prstGeom prst="rect">
            <a:avLst/>
          </a:prstGeom>
        </p:spPr>
      </p:pic>
      <p:sp>
        <p:nvSpPr>
          <p:cNvPr id="297" name="DeCecco Pasta"/>
          <p:cNvSpPr txBox="1"/>
          <p:nvPr>
            <p:ph type="title"/>
          </p:nvPr>
        </p:nvSpPr>
        <p:spPr>
          <a:xfrm>
            <a:off x="673100" y="2717800"/>
            <a:ext cx="12530602" cy="4559300"/>
          </a:xfrm>
          <a:prstGeom prst="rect">
            <a:avLst/>
          </a:prstGeom>
        </p:spPr>
        <p:txBody>
          <a:bodyPr/>
          <a:lstStyle/>
          <a:p>
            <a:pPr/>
            <a:r>
              <a:t>DeCecco Pasta</a:t>
            </a:r>
          </a:p>
        </p:txBody>
      </p:sp>
      <p:sp>
        <p:nvSpPr>
          <p:cNvPr id="298" name="Elbows No. 81 - 16oz / 1 lb package"/>
          <p:cNvSpPr txBox="1"/>
          <p:nvPr>
            <p:ph type="body" sz="quarter" idx="1"/>
          </p:nvPr>
        </p:nvSpPr>
        <p:spPr>
          <a:xfrm>
            <a:off x="673100" y="7928446"/>
            <a:ext cx="10909300" cy="1024554"/>
          </a:xfrm>
          <a:prstGeom prst="rect">
            <a:avLst/>
          </a:prstGeom>
        </p:spPr>
        <p:txBody>
          <a:bodyPr/>
          <a:lstStyle/>
          <a:p>
            <a:pPr/>
            <a:r>
              <a:t>Elbows No. 81 - 16oz / 1 lb package</a:t>
            </a:r>
          </a:p>
        </p:txBody>
      </p:sp>
      <p:pic>
        <p:nvPicPr>
          <p:cNvPr id="299"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00" name="$2.00"/>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$2.00</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Honeycrisp-Apple.jpg" descr="Honeycrisp-Apple.jpg"/>
          <p:cNvPicPr>
            <a:picLocks noChangeAspect="0"/>
          </p:cNvPicPr>
          <p:nvPr>
            <p:ph type="pic" idx="21"/>
          </p:nvPr>
        </p:nvPicPr>
        <p:blipFill>
          <a:blip r:embed="rId2">
            <a:extLst/>
          </a:blip>
          <a:srcRect l="0" t="0" r="0" b="0"/>
          <a:stretch>
            <a:fillRect/>
          </a:stretch>
        </p:blipFill>
        <p:spPr>
          <a:xfrm>
            <a:off x="13179084" y="2079790"/>
            <a:ext cx="10585574" cy="9556420"/>
          </a:xfrm>
          <a:prstGeom prst="rect">
            <a:avLst/>
          </a:prstGeom>
        </p:spPr>
      </p:pic>
      <p:sp>
        <p:nvSpPr>
          <p:cNvPr id="303" name="Honeycrisp Apple"/>
          <p:cNvSpPr txBox="1"/>
          <p:nvPr>
            <p:ph type="title"/>
          </p:nvPr>
        </p:nvSpPr>
        <p:spPr>
          <a:xfrm>
            <a:off x="673100" y="2717800"/>
            <a:ext cx="12530602" cy="4559300"/>
          </a:xfrm>
          <a:prstGeom prst="rect">
            <a:avLst/>
          </a:prstGeom>
        </p:spPr>
        <p:txBody>
          <a:bodyPr/>
          <a:lstStyle/>
          <a:p>
            <a:pPr/>
            <a:r>
              <a:t>Honeycrisp Apple</a:t>
            </a:r>
          </a:p>
        </p:txBody>
      </p:sp>
      <p:sp>
        <p:nvSpPr>
          <p:cNvPr id="304" name="Price per 1lb - Extra Fancy"/>
          <p:cNvSpPr txBox="1"/>
          <p:nvPr>
            <p:ph type="body" sz="quarter" idx="1"/>
          </p:nvPr>
        </p:nvSpPr>
        <p:spPr>
          <a:xfrm>
            <a:off x="673100" y="7928446"/>
            <a:ext cx="10909300" cy="1024554"/>
          </a:xfrm>
          <a:prstGeom prst="rect">
            <a:avLst/>
          </a:prstGeom>
        </p:spPr>
        <p:txBody>
          <a:bodyPr/>
          <a:lstStyle/>
          <a:p>
            <a:pPr/>
            <a:r>
              <a:t>Price per 1lb - Extra Fancy</a:t>
            </a:r>
          </a:p>
        </p:txBody>
      </p:sp>
      <p:pic>
        <p:nvPicPr>
          <p:cNvPr id="305"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Honeycrisp-Apple.jpg" descr="Honeycrisp-Apple.jpg"/>
          <p:cNvPicPr>
            <a:picLocks noChangeAspect="0"/>
          </p:cNvPicPr>
          <p:nvPr>
            <p:ph type="pic" idx="21"/>
          </p:nvPr>
        </p:nvPicPr>
        <p:blipFill>
          <a:blip r:embed="rId2">
            <a:extLst/>
          </a:blip>
          <a:srcRect l="0" t="0" r="0" b="0"/>
          <a:stretch>
            <a:fillRect/>
          </a:stretch>
        </p:blipFill>
        <p:spPr>
          <a:xfrm>
            <a:off x="13179085" y="2079790"/>
            <a:ext cx="10585573" cy="9556420"/>
          </a:xfrm>
          <a:prstGeom prst="rect">
            <a:avLst/>
          </a:prstGeom>
        </p:spPr>
      </p:pic>
      <p:sp>
        <p:nvSpPr>
          <p:cNvPr id="308" name="Honeycrisp Apple"/>
          <p:cNvSpPr txBox="1"/>
          <p:nvPr>
            <p:ph type="title"/>
          </p:nvPr>
        </p:nvSpPr>
        <p:spPr>
          <a:xfrm>
            <a:off x="673100" y="2717800"/>
            <a:ext cx="12530602" cy="4559300"/>
          </a:xfrm>
          <a:prstGeom prst="rect">
            <a:avLst/>
          </a:prstGeom>
        </p:spPr>
        <p:txBody>
          <a:bodyPr/>
          <a:lstStyle/>
          <a:p>
            <a:pPr/>
            <a:r>
              <a:t>Honeycrisp Apple</a:t>
            </a:r>
          </a:p>
        </p:txBody>
      </p:sp>
      <p:sp>
        <p:nvSpPr>
          <p:cNvPr id="309" name="Price per 1lb - Extra Fancy"/>
          <p:cNvSpPr txBox="1"/>
          <p:nvPr>
            <p:ph type="body" sz="quarter" idx="1"/>
          </p:nvPr>
        </p:nvSpPr>
        <p:spPr>
          <a:xfrm>
            <a:off x="673100" y="7928446"/>
            <a:ext cx="10909300" cy="1024554"/>
          </a:xfrm>
          <a:prstGeom prst="rect">
            <a:avLst/>
          </a:prstGeom>
        </p:spPr>
        <p:txBody>
          <a:bodyPr/>
          <a:lstStyle/>
          <a:p>
            <a:pPr/>
            <a:r>
              <a:t>Price per 1lb - Extra Fancy</a:t>
            </a:r>
          </a:p>
        </p:txBody>
      </p:sp>
      <p:pic>
        <p:nvPicPr>
          <p:cNvPr id="310"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11" name="$1.79"/>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$1.79</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Pace-Chunky-Salsa-Medium-16-oz-Jar_393b35ca-77b4-4d3b-8b20-518297eb9c05.c79a01ba04ce6cf6c376b225b4bbf9a7.jpeg.jpeg" descr="Pace-Chunky-Salsa-Medium-16-oz-Jar_393b35ca-77b4-4d3b-8b20-518297eb9c05.c79a01ba04ce6cf6c376b225b4bbf9a7.jpeg.jpeg"/>
          <p:cNvPicPr>
            <a:picLocks noChangeAspect="0"/>
          </p:cNvPicPr>
          <p:nvPr>
            <p:ph type="pic" idx="21"/>
          </p:nvPr>
        </p:nvPicPr>
        <p:blipFill>
          <a:blip r:embed="rId2">
            <a:extLst/>
          </a:blip>
          <a:srcRect l="0" t="0" r="0" b="0"/>
          <a:stretch>
            <a:fillRect/>
          </a:stretch>
        </p:blipFill>
        <p:spPr>
          <a:xfrm>
            <a:off x="12492585" y="1043534"/>
            <a:ext cx="11628932" cy="11628932"/>
          </a:xfrm>
          <a:prstGeom prst="rect">
            <a:avLst/>
          </a:prstGeom>
        </p:spPr>
      </p:pic>
      <p:sp>
        <p:nvSpPr>
          <p:cNvPr id="314" name="Pace Chunky Salsa"/>
          <p:cNvSpPr txBox="1"/>
          <p:nvPr>
            <p:ph type="title"/>
          </p:nvPr>
        </p:nvSpPr>
        <p:spPr>
          <a:xfrm>
            <a:off x="673100" y="2717800"/>
            <a:ext cx="12530602" cy="4559300"/>
          </a:xfrm>
          <a:prstGeom prst="rect">
            <a:avLst/>
          </a:prstGeom>
        </p:spPr>
        <p:txBody>
          <a:bodyPr/>
          <a:lstStyle/>
          <a:p>
            <a:pPr/>
            <a:r>
              <a:t>Pace Chunky Salsa</a:t>
            </a:r>
          </a:p>
        </p:txBody>
      </p:sp>
      <p:sp>
        <p:nvSpPr>
          <p:cNvPr id="315" name="Medium Heat - 16oz Jar"/>
          <p:cNvSpPr txBox="1"/>
          <p:nvPr>
            <p:ph type="body" sz="quarter" idx="1"/>
          </p:nvPr>
        </p:nvSpPr>
        <p:spPr>
          <a:xfrm>
            <a:off x="673100" y="7928446"/>
            <a:ext cx="10909300" cy="1024554"/>
          </a:xfrm>
          <a:prstGeom prst="rect">
            <a:avLst/>
          </a:prstGeom>
        </p:spPr>
        <p:txBody>
          <a:bodyPr/>
          <a:lstStyle/>
          <a:p>
            <a:pPr/>
            <a:r>
              <a:t>Medium Heat - 16oz Jar</a:t>
            </a:r>
          </a:p>
        </p:txBody>
      </p:sp>
      <p:pic>
        <p:nvPicPr>
          <p:cNvPr id="316"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History of Potlucks"/>
          <p:cNvSpPr txBox="1"/>
          <p:nvPr>
            <p:ph type="title"/>
          </p:nvPr>
        </p:nvSpPr>
        <p:spPr>
          <a:prstGeom prst="rect">
            <a:avLst/>
          </a:prstGeom>
        </p:spPr>
        <p:txBody>
          <a:bodyPr/>
          <a:lstStyle/>
          <a:p>
            <a:pPr/>
            <a:r>
              <a:t>History of Potlucks</a:t>
            </a:r>
          </a:p>
        </p:txBody>
      </p:sp>
      <p:sp>
        <p:nvSpPr>
          <p:cNvPr id="167" name="One of the earliest recorded instances of communal dining can be traced back to medieval Europe, where peasants would come together to celebrate harvest festivals. They would bring their own dishes and share them with the community, creating a festive at"/>
          <p:cNvSpPr txBox="1"/>
          <p:nvPr>
            <p:ph type="body" idx="1"/>
          </p:nvPr>
        </p:nvSpPr>
        <p:spPr>
          <a:prstGeom prst="rect">
            <a:avLst/>
          </a:prstGeom>
        </p:spPr>
        <p:txBody>
          <a:bodyPr/>
          <a:lstStyle/>
          <a:p>
            <a:pPr marL="478789" indent="-478789" defTabSz="536575">
              <a:spcBef>
                <a:spcPts val="3800"/>
              </a:spcBef>
              <a:defRPr sz="3380"/>
            </a:pPr>
            <a:r>
              <a:t>One of the earliest recorded instances of communal dining can be traced back to medieval Europe, where peasants would come together to celebrate harvest festivals. They would bring their own dishes and share them with the community, creating a festive atmosphere.</a:t>
            </a:r>
          </a:p>
          <a:p>
            <a:pPr marL="478789" indent="-478789" defTabSz="536575">
              <a:spcBef>
                <a:spcPts val="3800"/>
              </a:spcBef>
              <a:defRPr sz="3380"/>
            </a:pPr>
            <a:r>
              <a:t>In North America, the tradition of potluck dinners can be traced back to the 17th and 18th centuries when settlers came together to celebrate milestones and holidays. These gatherings often involved each family bringing a dish to contribute to the meal, as resources were limited and it made sense to pool food and share the responsibilities of cooking.</a:t>
            </a:r>
          </a:p>
          <a:p>
            <a:pPr marL="478789" indent="-478789" defTabSz="536575">
              <a:spcBef>
                <a:spcPts val="3800"/>
              </a:spcBef>
              <a:defRPr sz="3380"/>
            </a:pPr>
            <a:r>
              <a:t>During the Great Depression in the 1930s, potlucks gained even more popularity as a way for people to gather and share what little they had. It provided an opportunity for communities to come together, support one another, and enjoy a hearty meal.</a:t>
            </a:r>
          </a:p>
          <a:p>
            <a:pPr marL="478789" indent="-478789" defTabSz="536575">
              <a:spcBef>
                <a:spcPts val="3800"/>
              </a:spcBef>
              <a:defRPr sz="3380"/>
            </a:pPr>
            <a:r>
              <a:t>Over time, potluck dinners have become more common and have adapted to modern life. They are now associated with a sense of community, cooperation, and celebration. Potlucks often occur in social settings, such as Grange gatherings, neighborhood block parties, and even office luncheons.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Pace-Chunky-Salsa-Medium-16-oz-Jar_393b35ca-77b4-4d3b-8b20-518297eb9c05.c79a01ba04ce6cf6c376b225b4bbf9a7.jpeg.jpeg" descr="Pace-Chunky-Salsa-Medium-16-oz-Jar_393b35ca-77b4-4d3b-8b20-518297eb9c05.c79a01ba04ce6cf6c376b225b4bbf9a7.jpeg.jpeg"/>
          <p:cNvPicPr>
            <a:picLocks noChangeAspect="0"/>
          </p:cNvPicPr>
          <p:nvPr>
            <p:ph type="pic" idx="21"/>
          </p:nvPr>
        </p:nvPicPr>
        <p:blipFill>
          <a:blip r:embed="rId2">
            <a:extLst/>
          </a:blip>
          <a:srcRect l="0" t="0" r="0" b="0"/>
          <a:stretch>
            <a:fillRect/>
          </a:stretch>
        </p:blipFill>
        <p:spPr>
          <a:xfrm>
            <a:off x="12492585" y="1043534"/>
            <a:ext cx="11628932" cy="11628932"/>
          </a:xfrm>
          <a:prstGeom prst="rect">
            <a:avLst/>
          </a:prstGeom>
        </p:spPr>
      </p:pic>
      <p:sp>
        <p:nvSpPr>
          <p:cNvPr id="319" name="Pace Chunky Salsa"/>
          <p:cNvSpPr txBox="1"/>
          <p:nvPr>
            <p:ph type="title"/>
          </p:nvPr>
        </p:nvSpPr>
        <p:spPr>
          <a:xfrm>
            <a:off x="673100" y="2717800"/>
            <a:ext cx="12530602" cy="4559300"/>
          </a:xfrm>
          <a:prstGeom prst="rect">
            <a:avLst/>
          </a:prstGeom>
        </p:spPr>
        <p:txBody>
          <a:bodyPr/>
          <a:lstStyle/>
          <a:p>
            <a:pPr/>
            <a:r>
              <a:t>Pace Chunky Salsa</a:t>
            </a:r>
          </a:p>
        </p:txBody>
      </p:sp>
      <p:sp>
        <p:nvSpPr>
          <p:cNvPr id="320" name="Medium Heat - 16oz Jar"/>
          <p:cNvSpPr txBox="1"/>
          <p:nvPr>
            <p:ph type="body" sz="quarter" idx="1"/>
          </p:nvPr>
        </p:nvSpPr>
        <p:spPr>
          <a:xfrm>
            <a:off x="673100" y="7928446"/>
            <a:ext cx="10909300" cy="1024554"/>
          </a:xfrm>
          <a:prstGeom prst="rect">
            <a:avLst/>
          </a:prstGeom>
        </p:spPr>
        <p:txBody>
          <a:bodyPr/>
          <a:lstStyle/>
          <a:p>
            <a:pPr/>
            <a:r>
              <a:t>Medium Heat - 16oz Jar</a:t>
            </a:r>
          </a:p>
        </p:txBody>
      </p:sp>
      <p:pic>
        <p:nvPicPr>
          <p:cNvPr id="321"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22" name="$2.49"/>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$2.49</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RedSeedlessGrapes.png" descr="RedSeedlessGrapes.png"/>
          <p:cNvPicPr>
            <a:picLocks noChangeAspect="0"/>
          </p:cNvPicPr>
          <p:nvPr>
            <p:ph type="pic" idx="21"/>
          </p:nvPr>
        </p:nvPicPr>
        <p:blipFill>
          <a:blip r:embed="rId2">
            <a:extLst/>
          </a:blip>
          <a:srcRect l="23366" t="0" r="23366" b="0"/>
          <a:stretch>
            <a:fillRect/>
          </a:stretch>
        </p:blipFill>
        <p:spPr>
          <a:xfrm>
            <a:off x="12204701" y="0"/>
            <a:ext cx="12204701" cy="13716000"/>
          </a:xfrm>
          <a:prstGeom prst="rect">
            <a:avLst/>
          </a:prstGeom>
        </p:spPr>
      </p:pic>
      <p:sp>
        <p:nvSpPr>
          <p:cNvPr id="325" name="Red Seedless Grapes"/>
          <p:cNvSpPr txBox="1"/>
          <p:nvPr>
            <p:ph type="title"/>
          </p:nvPr>
        </p:nvSpPr>
        <p:spPr>
          <a:xfrm>
            <a:off x="673100" y="2717800"/>
            <a:ext cx="12530602" cy="4559300"/>
          </a:xfrm>
          <a:prstGeom prst="rect">
            <a:avLst/>
          </a:prstGeom>
        </p:spPr>
        <p:txBody>
          <a:bodyPr/>
          <a:lstStyle/>
          <a:p>
            <a:pPr/>
            <a:r>
              <a:t>Red Seedless Grapes</a:t>
            </a:r>
          </a:p>
        </p:txBody>
      </p:sp>
      <p:sp>
        <p:nvSpPr>
          <p:cNvPr id="326" name="Price per 1lb"/>
          <p:cNvSpPr txBox="1"/>
          <p:nvPr>
            <p:ph type="body" sz="quarter" idx="1"/>
          </p:nvPr>
        </p:nvSpPr>
        <p:spPr>
          <a:xfrm>
            <a:off x="673100" y="7928446"/>
            <a:ext cx="10909300" cy="1024554"/>
          </a:xfrm>
          <a:prstGeom prst="rect">
            <a:avLst/>
          </a:prstGeom>
        </p:spPr>
        <p:txBody>
          <a:bodyPr/>
          <a:lstStyle/>
          <a:p>
            <a:pPr/>
            <a:r>
              <a:t>Price per 1lb</a:t>
            </a:r>
          </a:p>
        </p:txBody>
      </p:sp>
      <p:pic>
        <p:nvPicPr>
          <p:cNvPr id="327"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RedSeedlessGrapes.png" descr="RedSeedlessGrapes.png"/>
          <p:cNvPicPr>
            <a:picLocks noChangeAspect="0"/>
          </p:cNvPicPr>
          <p:nvPr>
            <p:ph type="pic" idx="21"/>
          </p:nvPr>
        </p:nvPicPr>
        <p:blipFill>
          <a:blip r:embed="rId2">
            <a:extLst/>
          </a:blip>
          <a:srcRect l="23366" t="0" r="23366" b="0"/>
          <a:stretch>
            <a:fillRect/>
          </a:stretch>
        </p:blipFill>
        <p:spPr>
          <a:xfrm>
            <a:off x="12204701" y="0"/>
            <a:ext cx="12204701" cy="13716000"/>
          </a:xfrm>
          <a:prstGeom prst="rect">
            <a:avLst/>
          </a:prstGeom>
        </p:spPr>
      </p:pic>
      <p:sp>
        <p:nvSpPr>
          <p:cNvPr id="330" name="Red Seedless Grapes"/>
          <p:cNvSpPr txBox="1"/>
          <p:nvPr>
            <p:ph type="title"/>
          </p:nvPr>
        </p:nvSpPr>
        <p:spPr>
          <a:xfrm>
            <a:off x="673100" y="2717800"/>
            <a:ext cx="12530602" cy="4559300"/>
          </a:xfrm>
          <a:prstGeom prst="rect">
            <a:avLst/>
          </a:prstGeom>
        </p:spPr>
        <p:txBody>
          <a:bodyPr/>
          <a:lstStyle/>
          <a:p>
            <a:pPr/>
            <a:r>
              <a:t>Red Seedless Grapes</a:t>
            </a:r>
          </a:p>
        </p:txBody>
      </p:sp>
      <p:sp>
        <p:nvSpPr>
          <p:cNvPr id="331" name="Price per 1lb"/>
          <p:cNvSpPr txBox="1"/>
          <p:nvPr>
            <p:ph type="body" sz="quarter" idx="1"/>
          </p:nvPr>
        </p:nvSpPr>
        <p:spPr>
          <a:xfrm>
            <a:off x="673100" y="7928446"/>
            <a:ext cx="10909300" cy="1024554"/>
          </a:xfrm>
          <a:prstGeom prst="rect">
            <a:avLst/>
          </a:prstGeom>
        </p:spPr>
        <p:txBody>
          <a:bodyPr/>
          <a:lstStyle/>
          <a:p>
            <a:pPr/>
            <a:r>
              <a:t>Price per 1lb</a:t>
            </a:r>
          </a:p>
        </p:txBody>
      </p:sp>
      <p:pic>
        <p:nvPicPr>
          <p:cNvPr id="332"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33" name="$1.27"/>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$1.27</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SartoriCheeseWedge copy.jpg" descr="SartoriCheeseWedge copy.jpg"/>
          <p:cNvPicPr>
            <a:picLocks noChangeAspect="0"/>
          </p:cNvPicPr>
          <p:nvPr>
            <p:ph type="pic" idx="21"/>
          </p:nvPr>
        </p:nvPicPr>
        <p:blipFill>
          <a:blip r:embed="rId2">
            <a:extLst/>
          </a:blip>
          <a:srcRect l="0" t="0" r="0" b="0"/>
          <a:stretch>
            <a:fillRect/>
          </a:stretch>
        </p:blipFill>
        <p:spPr>
          <a:xfrm>
            <a:off x="12531699" y="3461205"/>
            <a:ext cx="11550705" cy="5882124"/>
          </a:xfrm>
          <a:prstGeom prst="rect">
            <a:avLst/>
          </a:prstGeom>
        </p:spPr>
      </p:pic>
      <p:sp>
        <p:nvSpPr>
          <p:cNvPr id="336" name="Sartori Cheese Wedge"/>
          <p:cNvSpPr txBox="1"/>
          <p:nvPr>
            <p:ph type="title"/>
          </p:nvPr>
        </p:nvSpPr>
        <p:spPr>
          <a:xfrm>
            <a:off x="673100" y="2717800"/>
            <a:ext cx="12530602" cy="4559300"/>
          </a:xfrm>
          <a:prstGeom prst="rect">
            <a:avLst/>
          </a:prstGeom>
        </p:spPr>
        <p:txBody>
          <a:bodyPr/>
          <a:lstStyle/>
          <a:p>
            <a:pPr/>
            <a:r>
              <a:t>Sartori Cheese Wedge</a:t>
            </a:r>
          </a:p>
        </p:txBody>
      </p:sp>
      <p:sp>
        <p:nvSpPr>
          <p:cNvPr id="337" name="Merlot BellaVitano - Rich Creamy Cheese - 5.3 oz Wedge…"/>
          <p:cNvSpPr txBox="1"/>
          <p:nvPr>
            <p:ph type="body" sz="quarter" idx="1"/>
          </p:nvPr>
        </p:nvSpPr>
        <p:spPr>
          <a:xfrm>
            <a:off x="673100" y="7928446"/>
            <a:ext cx="10909300" cy="1556024"/>
          </a:xfrm>
          <a:prstGeom prst="rect">
            <a:avLst/>
          </a:prstGeom>
        </p:spPr>
        <p:txBody>
          <a:bodyPr/>
          <a:lstStyle/>
          <a:p>
            <a:pPr/>
            <a:r>
              <a:t>Merlot BellaVitano - Rich Creamy Cheese - 5.3 oz Wedge</a:t>
            </a:r>
          </a:p>
          <a:p>
            <a:pPr/>
            <a:r>
              <a:t>Found in the Deli Department</a:t>
            </a:r>
          </a:p>
        </p:txBody>
      </p:sp>
      <p:pic>
        <p:nvPicPr>
          <p:cNvPr id="338"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SartoriCheeseWedge copy.jpg" descr="SartoriCheeseWedge copy.jpg"/>
          <p:cNvPicPr>
            <a:picLocks noChangeAspect="0"/>
          </p:cNvPicPr>
          <p:nvPr>
            <p:ph type="pic" idx="21"/>
          </p:nvPr>
        </p:nvPicPr>
        <p:blipFill>
          <a:blip r:embed="rId2">
            <a:extLst/>
          </a:blip>
          <a:srcRect l="0" t="0" r="0" b="0"/>
          <a:stretch>
            <a:fillRect/>
          </a:stretch>
        </p:blipFill>
        <p:spPr>
          <a:xfrm>
            <a:off x="12531699" y="3461205"/>
            <a:ext cx="11550704" cy="5882124"/>
          </a:xfrm>
          <a:prstGeom prst="rect">
            <a:avLst/>
          </a:prstGeom>
        </p:spPr>
      </p:pic>
      <p:sp>
        <p:nvSpPr>
          <p:cNvPr id="341" name="Sartori Cheese Wedge"/>
          <p:cNvSpPr txBox="1"/>
          <p:nvPr>
            <p:ph type="title"/>
          </p:nvPr>
        </p:nvSpPr>
        <p:spPr>
          <a:xfrm>
            <a:off x="673100" y="2717800"/>
            <a:ext cx="12530602" cy="4559300"/>
          </a:xfrm>
          <a:prstGeom prst="rect">
            <a:avLst/>
          </a:prstGeom>
        </p:spPr>
        <p:txBody>
          <a:bodyPr/>
          <a:lstStyle/>
          <a:p>
            <a:pPr/>
            <a:r>
              <a:t>Sartori Cheese Wedge</a:t>
            </a:r>
          </a:p>
        </p:txBody>
      </p:sp>
      <p:sp>
        <p:nvSpPr>
          <p:cNvPr id="342" name="Merlot BellaVitano - Rich Creamy Cheese - 5.3 oz Wedge…"/>
          <p:cNvSpPr txBox="1"/>
          <p:nvPr>
            <p:ph type="body" sz="quarter" idx="1"/>
          </p:nvPr>
        </p:nvSpPr>
        <p:spPr>
          <a:xfrm>
            <a:off x="673100" y="7928446"/>
            <a:ext cx="10909300" cy="1556024"/>
          </a:xfrm>
          <a:prstGeom prst="rect">
            <a:avLst/>
          </a:prstGeom>
        </p:spPr>
        <p:txBody>
          <a:bodyPr/>
          <a:lstStyle/>
          <a:p>
            <a:pPr/>
            <a:r>
              <a:t>Merlot BellaVitano - Rich Creamy Cheese - 5.3 oz Wedge</a:t>
            </a:r>
          </a:p>
          <a:p>
            <a:pPr/>
            <a:r>
              <a:t>Found in the Deli Department</a:t>
            </a:r>
          </a:p>
        </p:txBody>
      </p:sp>
      <p:pic>
        <p:nvPicPr>
          <p:cNvPr id="343"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44" name="$4.99"/>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$4.99</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ShrimpRing.jpeg" descr="ShrimpRing.jpeg"/>
          <p:cNvPicPr>
            <a:picLocks noChangeAspect="0"/>
          </p:cNvPicPr>
          <p:nvPr>
            <p:ph type="pic" idx="21"/>
          </p:nvPr>
        </p:nvPicPr>
        <p:blipFill>
          <a:blip r:embed="rId2">
            <a:extLst/>
          </a:blip>
          <a:srcRect l="0" t="0" r="0" b="0"/>
          <a:stretch>
            <a:fillRect/>
          </a:stretch>
        </p:blipFill>
        <p:spPr>
          <a:xfrm>
            <a:off x="12949618" y="1353077"/>
            <a:ext cx="11009845" cy="11009846"/>
          </a:xfrm>
          <a:prstGeom prst="rect">
            <a:avLst/>
          </a:prstGeom>
        </p:spPr>
      </p:pic>
      <p:sp>
        <p:nvSpPr>
          <p:cNvPr id="347" name="Nature’s Promise…"/>
          <p:cNvSpPr txBox="1"/>
          <p:nvPr>
            <p:ph type="title"/>
          </p:nvPr>
        </p:nvSpPr>
        <p:spPr>
          <a:xfrm>
            <a:off x="673100" y="2717800"/>
            <a:ext cx="12530602" cy="4559300"/>
          </a:xfrm>
          <a:prstGeom prst="rect">
            <a:avLst/>
          </a:prstGeom>
        </p:spPr>
        <p:txBody>
          <a:bodyPr/>
          <a:lstStyle/>
          <a:p>
            <a:pPr/>
            <a:r>
              <a:t>Nature’s Promise </a:t>
            </a:r>
          </a:p>
          <a:p>
            <a:pPr/>
            <a:r>
              <a:t>Shrimp Ring</a:t>
            </a:r>
          </a:p>
        </p:txBody>
      </p:sp>
      <p:sp>
        <p:nvSpPr>
          <p:cNvPr id="348" name="Medium Cooked Shrimp - 16oz Package -  Sold with 4oz Cocktail Sauce"/>
          <p:cNvSpPr txBox="1"/>
          <p:nvPr>
            <p:ph type="body" sz="quarter" idx="1"/>
          </p:nvPr>
        </p:nvSpPr>
        <p:spPr>
          <a:xfrm>
            <a:off x="673100" y="7928446"/>
            <a:ext cx="10909300" cy="1556024"/>
          </a:xfrm>
          <a:prstGeom prst="rect">
            <a:avLst/>
          </a:prstGeom>
        </p:spPr>
        <p:txBody>
          <a:bodyPr/>
          <a:lstStyle/>
          <a:p>
            <a:pPr/>
            <a:r>
              <a:t>Medium Cooked Shrimp - 16oz Package - </a:t>
            </a:r>
            <a:br/>
            <a:r>
              <a:t>Sold with 4oz Cocktail Sauce</a:t>
            </a:r>
          </a:p>
        </p:txBody>
      </p:sp>
      <p:pic>
        <p:nvPicPr>
          <p:cNvPr id="349"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ShrimpRing.jpeg" descr="ShrimpRing.jpeg"/>
          <p:cNvPicPr>
            <a:picLocks noChangeAspect="0"/>
          </p:cNvPicPr>
          <p:nvPr>
            <p:ph type="pic" idx="21"/>
          </p:nvPr>
        </p:nvPicPr>
        <p:blipFill>
          <a:blip r:embed="rId2">
            <a:extLst/>
          </a:blip>
          <a:srcRect l="0" t="0" r="0" b="0"/>
          <a:stretch>
            <a:fillRect/>
          </a:stretch>
        </p:blipFill>
        <p:spPr>
          <a:xfrm>
            <a:off x="12949618" y="1353077"/>
            <a:ext cx="11009845" cy="11009846"/>
          </a:xfrm>
          <a:prstGeom prst="rect">
            <a:avLst/>
          </a:prstGeom>
        </p:spPr>
      </p:pic>
      <p:sp>
        <p:nvSpPr>
          <p:cNvPr id="352" name="Nature’s Promise…"/>
          <p:cNvSpPr txBox="1"/>
          <p:nvPr>
            <p:ph type="title"/>
          </p:nvPr>
        </p:nvSpPr>
        <p:spPr>
          <a:xfrm>
            <a:off x="673100" y="2717800"/>
            <a:ext cx="12530602" cy="4559300"/>
          </a:xfrm>
          <a:prstGeom prst="rect">
            <a:avLst/>
          </a:prstGeom>
        </p:spPr>
        <p:txBody>
          <a:bodyPr/>
          <a:lstStyle/>
          <a:p>
            <a:pPr/>
            <a:r>
              <a:t>Nature’s Promise </a:t>
            </a:r>
          </a:p>
          <a:p>
            <a:pPr/>
            <a:r>
              <a:t>Shrimp Ring</a:t>
            </a:r>
          </a:p>
        </p:txBody>
      </p:sp>
      <p:sp>
        <p:nvSpPr>
          <p:cNvPr id="353" name="Medium Cooked Shrimp - 16oz Package -  Sold with 4oz Cocktail Sauce"/>
          <p:cNvSpPr txBox="1"/>
          <p:nvPr>
            <p:ph type="body" sz="quarter" idx="1"/>
          </p:nvPr>
        </p:nvSpPr>
        <p:spPr>
          <a:xfrm>
            <a:off x="673100" y="7928446"/>
            <a:ext cx="10909300" cy="1556024"/>
          </a:xfrm>
          <a:prstGeom prst="rect">
            <a:avLst/>
          </a:prstGeom>
        </p:spPr>
        <p:txBody>
          <a:bodyPr/>
          <a:lstStyle/>
          <a:p>
            <a:pPr/>
            <a:r>
              <a:t>Medium Cooked Shrimp - 16oz Package - </a:t>
            </a:r>
            <a:br/>
            <a:r>
              <a:t>Sold with 4oz Cocktail Sauce</a:t>
            </a:r>
          </a:p>
        </p:txBody>
      </p:sp>
      <p:pic>
        <p:nvPicPr>
          <p:cNvPr id="354"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55" name="$9.99"/>
          <p:cNvSpPr txBox="1"/>
          <p:nvPr/>
        </p:nvSpPr>
        <p:spPr>
          <a:xfrm>
            <a:off x="673099" y="9401145"/>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$9.99</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VelveeetaMacCheese.jpeg copy.jpg" descr="VelveeetaMacCheese.jpeg copy.jpg"/>
          <p:cNvPicPr>
            <a:picLocks noChangeAspect="0"/>
          </p:cNvPicPr>
          <p:nvPr>
            <p:ph type="pic" idx="21"/>
          </p:nvPr>
        </p:nvPicPr>
        <p:blipFill>
          <a:blip r:embed="rId2">
            <a:extLst/>
          </a:blip>
          <a:srcRect l="0" t="0" r="0" b="0"/>
          <a:stretch>
            <a:fillRect/>
          </a:stretch>
        </p:blipFill>
        <p:spPr>
          <a:xfrm>
            <a:off x="12736011" y="2100057"/>
            <a:ext cx="11142080" cy="8847682"/>
          </a:xfrm>
          <a:prstGeom prst="rect">
            <a:avLst/>
          </a:prstGeom>
        </p:spPr>
      </p:pic>
      <p:sp>
        <p:nvSpPr>
          <p:cNvPr id="358" name="Velveeta…"/>
          <p:cNvSpPr txBox="1"/>
          <p:nvPr>
            <p:ph type="title"/>
          </p:nvPr>
        </p:nvSpPr>
        <p:spPr>
          <a:xfrm>
            <a:off x="673100" y="2717800"/>
            <a:ext cx="12530602" cy="4559300"/>
          </a:xfrm>
          <a:prstGeom prst="rect">
            <a:avLst/>
          </a:prstGeom>
        </p:spPr>
        <p:txBody>
          <a:bodyPr/>
          <a:lstStyle/>
          <a:p>
            <a:pPr/>
            <a:r>
              <a:t>Velveeta</a:t>
            </a:r>
          </a:p>
          <a:p>
            <a:pPr/>
            <a:r>
              <a:t>Shells &amp; Cheese</a:t>
            </a:r>
          </a:p>
        </p:txBody>
      </p:sp>
      <p:sp>
        <p:nvSpPr>
          <p:cNvPr id="359" name="Shell Pasta and Cheese Sauce - Original Flavor -…"/>
          <p:cNvSpPr txBox="1"/>
          <p:nvPr>
            <p:ph type="body" sz="quarter" idx="1"/>
          </p:nvPr>
        </p:nvSpPr>
        <p:spPr>
          <a:xfrm>
            <a:off x="673100" y="7928446"/>
            <a:ext cx="10909300" cy="1556024"/>
          </a:xfrm>
          <a:prstGeom prst="rect">
            <a:avLst/>
          </a:prstGeom>
        </p:spPr>
        <p:txBody>
          <a:bodyPr/>
          <a:lstStyle/>
          <a:p>
            <a:pPr/>
            <a:r>
              <a:t>Shell Pasta and Cheese Sauce - Original Flavor - </a:t>
            </a:r>
          </a:p>
          <a:p>
            <a:pPr/>
            <a:r>
              <a:t>12 oz. Package - Made with Real Cheese</a:t>
            </a:r>
          </a:p>
        </p:txBody>
      </p:sp>
      <p:pic>
        <p:nvPicPr>
          <p:cNvPr id="360"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VelveeetaMacCheese.jpeg copy.jpg" descr="VelveeetaMacCheese.jpeg copy.jpg"/>
          <p:cNvPicPr>
            <a:picLocks noChangeAspect="0"/>
          </p:cNvPicPr>
          <p:nvPr>
            <p:ph type="pic" idx="21"/>
          </p:nvPr>
        </p:nvPicPr>
        <p:blipFill>
          <a:blip r:embed="rId2">
            <a:extLst/>
          </a:blip>
          <a:srcRect l="0" t="0" r="0" b="0"/>
          <a:stretch>
            <a:fillRect/>
          </a:stretch>
        </p:blipFill>
        <p:spPr>
          <a:xfrm>
            <a:off x="12736011" y="2100057"/>
            <a:ext cx="11142080" cy="8847682"/>
          </a:xfrm>
          <a:prstGeom prst="rect">
            <a:avLst/>
          </a:prstGeom>
        </p:spPr>
      </p:pic>
      <p:sp>
        <p:nvSpPr>
          <p:cNvPr id="363" name="Velveeta…"/>
          <p:cNvSpPr txBox="1"/>
          <p:nvPr>
            <p:ph type="title"/>
          </p:nvPr>
        </p:nvSpPr>
        <p:spPr>
          <a:xfrm>
            <a:off x="673100" y="2717800"/>
            <a:ext cx="12530602" cy="4559300"/>
          </a:xfrm>
          <a:prstGeom prst="rect">
            <a:avLst/>
          </a:prstGeom>
        </p:spPr>
        <p:txBody>
          <a:bodyPr/>
          <a:lstStyle/>
          <a:p>
            <a:pPr/>
            <a:r>
              <a:t>Velveeta</a:t>
            </a:r>
          </a:p>
          <a:p>
            <a:pPr/>
            <a:r>
              <a:t>Shells &amp; Cheese</a:t>
            </a:r>
          </a:p>
        </p:txBody>
      </p:sp>
      <p:sp>
        <p:nvSpPr>
          <p:cNvPr id="364" name="Shell Pasta and Cheese Sauce - Original Flavor -…"/>
          <p:cNvSpPr txBox="1"/>
          <p:nvPr>
            <p:ph type="body" sz="quarter" idx="1"/>
          </p:nvPr>
        </p:nvSpPr>
        <p:spPr>
          <a:xfrm>
            <a:off x="673100" y="7928446"/>
            <a:ext cx="10909300" cy="1556024"/>
          </a:xfrm>
          <a:prstGeom prst="rect">
            <a:avLst/>
          </a:prstGeom>
        </p:spPr>
        <p:txBody>
          <a:bodyPr/>
          <a:lstStyle/>
          <a:p>
            <a:pPr/>
            <a:r>
              <a:t>Shell Pasta and Cheese Sauce - Original Flavor - </a:t>
            </a:r>
          </a:p>
          <a:p>
            <a:pPr/>
            <a:r>
              <a:t>12 oz. Package - Made with Real Cheese</a:t>
            </a:r>
          </a:p>
        </p:txBody>
      </p:sp>
      <p:pic>
        <p:nvPicPr>
          <p:cNvPr id="365" name="QuestionMark.png" descr="QuestionMark.png"/>
          <p:cNvPicPr>
            <a:picLocks noChangeAspect="1"/>
          </p:cNvPicPr>
          <p:nvPr/>
        </p:nvPicPr>
        <p:blipFill>
          <a:blip r:embed="rId3">
            <a:extLst/>
          </a:blip>
          <a:stretch>
            <a:fillRect/>
          </a:stretch>
        </p:blipFill>
        <p:spPr>
          <a:xfrm>
            <a:off x="2510930" y="797244"/>
            <a:ext cx="6198058" cy="3750370"/>
          </a:xfrm>
          <a:prstGeom prst="rect">
            <a:avLst/>
          </a:prstGeom>
          <a:ln w="12700">
            <a:miter lim="400000"/>
          </a:ln>
        </p:spPr>
      </p:pic>
      <p:sp>
        <p:nvSpPr>
          <p:cNvPr id="366" name="$3.29"/>
          <p:cNvSpPr txBox="1"/>
          <p:nvPr/>
        </p:nvSpPr>
        <p:spPr>
          <a:xfrm>
            <a:off x="673099" y="9576150"/>
            <a:ext cx="10909301" cy="3656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742950">
              <a:spcBef>
                <a:spcPts val="0"/>
              </a:spcBef>
              <a:defRPr spc="-450" sz="22500">
                <a:solidFill>
                  <a:schemeClr val="accent1">
                    <a:hueOff val="54750"/>
                    <a:satOff val="-1697"/>
                    <a:lumOff val="-18038"/>
                  </a:schemeClr>
                </a:solidFill>
                <a:latin typeface="+mn-lt"/>
                <a:ea typeface="+mn-ea"/>
                <a:cs typeface="+mn-cs"/>
                <a:sym typeface="Didot"/>
              </a:defRPr>
            </a:lvl1pPr>
          </a:lstStyle>
          <a:p>
            <a:pPr/>
            <a:r>
              <a:t>$3.29</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Quick-Tips-Hosting-Potluck.jpg" descr="Quick-Tips-Hosting-Potluck.jpg"/>
          <p:cNvPicPr>
            <a:picLocks noChangeAspect="1"/>
          </p:cNvPicPr>
          <p:nvPr>
            <p:ph type="pic" idx="21"/>
          </p:nvPr>
        </p:nvPicPr>
        <p:blipFill>
          <a:blip r:embed="rId2">
            <a:extLst/>
          </a:blip>
          <a:srcRect l="44" t="0" r="44"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History of Potlucks"/>
          <p:cNvSpPr txBox="1"/>
          <p:nvPr>
            <p:ph type="title"/>
          </p:nvPr>
        </p:nvSpPr>
        <p:spPr>
          <a:prstGeom prst="rect">
            <a:avLst/>
          </a:prstGeom>
        </p:spPr>
        <p:txBody>
          <a:bodyPr/>
          <a:lstStyle/>
          <a:p>
            <a:pPr/>
            <a:r>
              <a:t>History of Potlucks</a:t>
            </a:r>
          </a:p>
        </p:txBody>
      </p:sp>
      <p:sp>
        <p:nvSpPr>
          <p:cNvPr id="170" name="Today, potlucks are not only a way to bring people together but also an opportunity to showcase culinary skills, discover new recipes, and experience different cuisines. It is a chance for guests to contribute their favorite dishes, showcase their cultur"/>
          <p:cNvSpPr txBox="1"/>
          <p:nvPr>
            <p:ph type="body" idx="1"/>
          </p:nvPr>
        </p:nvSpPr>
        <p:spPr>
          <a:prstGeom prst="rect">
            <a:avLst/>
          </a:prstGeom>
        </p:spPr>
        <p:txBody>
          <a:bodyPr/>
          <a:lstStyle/>
          <a:p>
            <a:pPr marL="685037" indent="-685037" defTabSz="767715">
              <a:spcBef>
                <a:spcPts val="5400"/>
              </a:spcBef>
              <a:defRPr sz="4836"/>
            </a:pPr>
            <a:r>
              <a:t>Today, potlucks are not only a way to bring people together but also an opportunity to showcase culinary skills, discover new recipes, and experience different cuisines. It is a chance for guests to contribute their favorite dishes, showcase their cultural heritage, or simply share a homemade specialty.</a:t>
            </a:r>
          </a:p>
          <a:p>
            <a:pPr marL="685037" indent="-685037" defTabSz="767715">
              <a:spcBef>
                <a:spcPts val="5400"/>
              </a:spcBef>
              <a:defRPr sz="4836"/>
            </a:pPr>
            <a:r>
              <a:t>By bringing together a diverse array of dishes, potlucks create a unique dining experience. It allows attendees to explore different flavors, sample new dishes, and engage in conversations about food and cooking.</a:t>
            </a:r>
          </a:p>
          <a:p>
            <a:pPr marL="685037" indent="-685037" defTabSz="767715">
              <a:spcBef>
                <a:spcPts val="5400"/>
              </a:spcBef>
              <a:defRPr sz="4836"/>
            </a:pPr>
            <a:r>
              <a:t>The evolution of potluck dinners over the years is a testament to their enduring popularity and the desire for people to connect through food.</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The Potluck Experience"/>
          <p:cNvSpPr txBox="1"/>
          <p:nvPr>
            <p:ph type="title"/>
          </p:nvPr>
        </p:nvSpPr>
        <p:spPr>
          <a:prstGeom prst="rect">
            <a:avLst/>
          </a:prstGeom>
        </p:spPr>
        <p:txBody>
          <a:bodyPr/>
          <a:lstStyle/>
          <a:p>
            <a:pPr/>
            <a:r>
              <a:t>The Potluck Experience</a:t>
            </a:r>
          </a:p>
        </p:txBody>
      </p:sp>
      <p:sp>
        <p:nvSpPr>
          <p:cNvPr id="371" name="So, whether you’re Grange is hosting its first potluck or has years of potluck experience, embrace the spirit of collaboration, creativity, and community that potlucks embody. Enjoy the feast, savor the flavors, and appreciate the connections made around"/>
          <p:cNvSpPr txBox="1"/>
          <p:nvPr>
            <p:ph type="body" sz="quarter" idx="1"/>
          </p:nvPr>
        </p:nvSpPr>
        <p:spPr>
          <a:xfrm>
            <a:off x="673099" y="11308924"/>
            <a:ext cx="23050501" cy="2027520"/>
          </a:xfrm>
          <a:prstGeom prst="rect">
            <a:avLst/>
          </a:prstGeom>
        </p:spPr>
        <p:txBody>
          <a:bodyPr/>
          <a:lstStyle>
            <a:lvl1pPr marL="537718" indent="-537718" defTabSz="602615">
              <a:spcBef>
                <a:spcPts val="4300"/>
              </a:spcBef>
              <a:defRPr sz="3796"/>
            </a:lvl1pPr>
          </a:lstStyle>
          <a:p>
            <a:pPr/>
            <a:r>
              <a:t>So, whether you’re Grange is hosting its first potluck or has years of potluck experience, embrace the spirit of collaboration, creativity, and community that potlucks embody. Enjoy the feast, savor the flavors, and appreciate the connections made around the shared table.</a:t>
            </a:r>
          </a:p>
        </p:txBody>
      </p:sp>
      <p:pic>
        <p:nvPicPr>
          <p:cNvPr id="372" name="58a0505caeed02aca47735ad6b69d17d.jpeg" descr="58a0505caeed02aca47735ad6b69d17d.jpeg"/>
          <p:cNvPicPr>
            <a:picLocks noChangeAspect="1"/>
          </p:cNvPicPr>
          <p:nvPr/>
        </p:nvPicPr>
        <p:blipFill>
          <a:blip r:embed="rId2">
            <a:extLst/>
          </a:blip>
          <a:srcRect l="5237" t="38022" r="5237" b="17254"/>
          <a:stretch>
            <a:fillRect/>
          </a:stretch>
        </p:blipFill>
        <p:spPr>
          <a:xfrm>
            <a:off x="2148675" y="4064486"/>
            <a:ext cx="19363035" cy="6983876"/>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2-community-dinner-1940-granger.jpg" descr="2-community-dinner-1940-granger.jpg"/>
          <p:cNvPicPr>
            <a:picLocks noChangeAspect="1"/>
          </p:cNvPicPr>
          <p:nvPr>
            <p:ph type="pic" idx="21"/>
          </p:nvPr>
        </p:nvPicPr>
        <p:blipFill>
          <a:blip r:embed="rId2">
            <a:extLst/>
          </a:blip>
          <a:srcRect l="0" t="12324" r="0" b="2448"/>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Food is as much about the moment, the occasion, the location and the company as it is about the taste.”"/>
          <p:cNvSpPr txBox="1"/>
          <p:nvPr>
            <p:ph type="body" idx="21"/>
          </p:nvPr>
        </p:nvSpPr>
        <p:spPr>
          <a:xfrm>
            <a:off x="2387600" y="4970500"/>
            <a:ext cx="19621500" cy="2260601"/>
          </a:xfrm>
          <a:prstGeom prst="rect">
            <a:avLst/>
          </a:prstGeom>
        </p:spPr>
        <p:txBody>
          <a:bodyPr/>
          <a:lstStyle/>
          <a:p>
            <a:pPr>
              <a:defRPr sz="6400"/>
            </a:pPr>
            <a:r>
              <a:t>“Food is as much about the moment, the occasion,</a:t>
            </a:r>
            <a:br/>
            <a:r>
              <a:t>the location and the company as it is about the taste.” </a:t>
            </a:r>
          </a:p>
        </p:txBody>
      </p:sp>
      <p:sp>
        <p:nvSpPr>
          <p:cNvPr id="377" name="– Heston Blumenthal"/>
          <p:cNvSpPr txBox="1"/>
          <p:nvPr>
            <p:ph type="body" idx="22"/>
          </p:nvPr>
        </p:nvSpPr>
        <p:spPr>
          <a:xfrm>
            <a:off x="2381250" y="8622935"/>
            <a:ext cx="19621501" cy="812801"/>
          </a:xfrm>
          <a:prstGeom prst="rect">
            <a:avLst/>
          </a:prstGeom>
        </p:spPr>
        <p:txBody>
          <a:bodyPr/>
          <a:lstStyle/>
          <a:p>
            <a:pPr/>
            <a:r>
              <a:t>– Heston Blumenthal</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hursday, August 29, 2024       © Connecticut State Grange"/>
          <p:cNvSpPr txBox="1"/>
          <p:nvPr>
            <p:ph type="body" idx="22"/>
          </p:nvPr>
        </p:nvSpPr>
        <p:spPr>
          <a:xfrm>
            <a:off x="2381250" y="11461902"/>
            <a:ext cx="19621501" cy="812801"/>
          </a:xfrm>
          <a:prstGeom prst="rect">
            <a:avLst/>
          </a:prstGeom>
        </p:spPr>
        <p:txBody>
          <a:bodyPr/>
          <a:lstStyle/>
          <a:p>
            <a:pPr/>
            <a:r>
              <a:t>Thursday, August 29, 2024       © Connecticut State Grange</a:t>
            </a:r>
          </a:p>
        </p:txBody>
      </p:sp>
      <p:pic>
        <p:nvPicPr>
          <p:cNvPr id="380" name="CSG-GrangeCircleLogo-Reg2022.png" descr="CSG-GrangeCircleLogo-Reg2022.png"/>
          <p:cNvPicPr>
            <a:picLocks noChangeAspect="1"/>
          </p:cNvPicPr>
          <p:nvPr/>
        </p:nvPicPr>
        <p:blipFill>
          <a:blip r:embed="rId2">
            <a:extLst/>
          </a:blip>
          <a:stretch>
            <a:fillRect/>
          </a:stretch>
        </p:blipFill>
        <p:spPr>
          <a:xfrm>
            <a:off x="8645545" y="2002832"/>
            <a:ext cx="7092910" cy="81498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14POTLUCK1_SPAN-articleLarge.jpg" descr="14POTLUCK1_SPAN-articleLarge.jpg"/>
          <p:cNvPicPr>
            <a:picLocks noChangeAspect="1"/>
          </p:cNvPicPr>
          <p:nvPr>
            <p:ph type="pic" idx="21"/>
          </p:nvPr>
        </p:nvPicPr>
        <p:blipFill>
          <a:blip r:embed="rId2">
            <a:extLst/>
          </a:blip>
          <a:srcRect l="0" t="5592" r="0" b="5592"/>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potluck-meal.jpg" descr="potluck-meal.jpg"/>
          <p:cNvPicPr>
            <a:picLocks noChangeAspect="1"/>
          </p:cNvPicPr>
          <p:nvPr>
            <p:ph type="pic" idx="21"/>
          </p:nvPr>
        </p:nvPicPr>
        <p:blipFill>
          <a:blip r:embed="rId2">
            <a:extLst/>
          </a:blip>
          <a:srcRect l="19477" t="0" r="16134" b="0"/>
          <a:stretch>
            <a:fillRect/>
          </a:stretch>
        </p:blipFill>
        <p:spPr>
          <a:xfrm>
            <a:off x="12192000" y="0"/>
            <a:ext cx="12217400" cy="13716000"/>
          </a:xfrm>
          <a:prstGeom prst="rect">
            <a:avLst/>
          </a:prstGeom>
        </p:spPr>
      </p:pic>
      <p:sp>
        <p:nvSpPr>
          <p:cNvPr id="175" name="Potluck Planning"/>
          <p:cNvSpPr txBox="1"/>
          <p:nvPr>
            <p:ph type="title"/>
          </p:nvPr>
        </p:nvSpPr>
        <p:spPr>
          <a:prstGeom prst="rect">
            <a:avLst/>
          </a:prstGeom>
        </p:spPr>
        <p:txBody>
          <a:bodyPr/>
          <a:lstStyle/>
          <a:p>
            <a:pPr/>
            <a:r>
              <a:t>Potluck Planning</a:t>
            </a:r>
          </a:p>
        </p:txBody>
      </p:sp>
      <p:sp>
        <p:nvSpPr>
          <p:cNvPr id="176" name="The process of organizing and executing a potluck involves several key steps.…"/>
          <p:cNvSpPr txBox="1"/>
          <p:nvPr>
            <p:ph type="body" sz="half" idx="1"/>
          </p:nvPr>
        </p:nvSpPr>
        <p:spPr>
          <a:prstGeom prst="rect">
            <a:avLst/>
          </a:prstGeom>
        </p:spPr>
        <p:txBody>
          <a:bodyPr/>
          <a:lstStyle/>
          <a:p>
            <a:pPr marL="480059" indent="-480059" defTabSz="693419">
              <a:spcBef>
                <a:spcPts val="4400"/>
              </a:spcBef>
              <a:defRPr sz="3528"/>
            </a:pPr>
            <a:r>
              <a:t>The process of organizing and executing a potluck involves several key steps.</a:t>
            </a:r>
          </a:p>
          <a:p>
            <a:pPr marL="480059" indent="-480059" defTabSz="693419">
              <a:spcBef>
                <a:spcPts val="4400"/>
              </a:spcBef>
              <a:defRPr sz="3528"/>
            </a:pPr>
            <a:r>
              <a:t>First, as the host, you will need to decide on the date, time, and location for the event. It is essential to provide this information to your guests well in advance, allowing them enough time to plan and prepare their dishes.</a:t>
            </a:r>
          </a:p>
          <a:p>
            <a:pPr marL="480059" indent="-480059" defTabSz="693419">
              <a:spcBef>
                <a:spcPts val="4400"/>
              </a:spcBef>
              <a:defRPr sz="3528"/>
            </a:pPr>
            <a:r>
              <a:t>Once the basic logistics are in place, you will need to coordinate the menu. This avoids duplications and ensures a diverse spread of dishes. You can suggest categories such as appetizers, main courses, side dishes, and desserts to guide their selections.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otluck Planning"/>
          <p:cNvSpPr txBox="1"/>
          <p:nvPr>
            <p:ph type="title"/>
          </p:nvPr>
        </p:nvSpPr>
        <p:spPr>
          <a:prstGeom prst="rect">
            <a:avLst/>
          </a:prstGeom>
        </p:spPr>
        <p:txBody>
          <a:bodyPr/>
          <a:lstStyle/>
          <a:p>
            <a:pPr/>
            <a:r>
              <a:t>Potluck Planning</a:t>
            </a:r>
          </a:p>
        </p:txBody>
      </p:sp>
      <p:sp>
        <p:nvSpPr>
          <p:cNvPr id="179" name="When it comes to the quantity of food, advise guests to prepare enough to serve a portion to accommodate everyone in attendance. This ensures that there is enough food to go around and allows the sampling of a variety of dishes.…"/>
          <p:cNvSpPr txBox="1"/>
          <p:nvPr>
            <p:ph type="body" idx="1"/>
          </p:nvPr>
        </p:nvSpPr>
        <p:spPr>
          <a:prstGeom prst="rect">
            <a:avLst/>
          </a:prstGeom>
        </p:spPr>
        <p:txBody>
          <a:bodyPr/>
          <a:lstStyle/>
          <a:p>
            <a:pPr marL="685037" indent="-685037" defTabSz="767715">
              <a:spcBef>
                <a:spcPts val="5400"/>
              </a:spcBef>
              <a:defRPr sz="4836"/>
            </a:pPr>
            <a:r>
              <a:t>When it comes to the quantity of food, advise guests to prepare enough to serve a portion to accommodate everyone in attendance. This ensures that there is enough food to go around and allows the sampling of a variety of dishes.</a:t>
            </a:r>
          </a:p>
          <a:p>
            <a:pPr marL="685037" indent="-685037" defTabSz="767715">
              <a:spcBef>
                <a:spcPts val="5400"/>
              </a:spcBef>
              <a:defRPr sz="4836"/>
            </a:pPr>
            <a:r>
              <a:t>On the day of the potluck, set up a designated area for the food to be displayed. This is often a buffet-style arrangement with tables or a counter where guests can place their dishes. You may want to provide labels or index cards to write the name of their dish and any other information.</a:t>
            </a:r>
          </a:p>
          <a:p>
            <a:pPr marL="685037" indent="-685037" defTabSz="767715">
              <a:spcBef>
                <a:spcPts val="5400"/>
              </a:spcBef>
              <a:defRPr sz="4836"/>
            </a:pPr>
            <a:r>
              <a:t>Once all the dishes have been arranged, it is time for the guests to serve themselves. Encourage everyone to sample a little bit of everything.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Potluck Planning"/>
          <p:cNvSpPr txBox="1"/>
          <p:nvPr>
            <p:ph type="title"/>
          </p:nvPr>
        </p:nvSpPr>
        <p:spPr>
          <a:prstGeom prst="rect">
            <a:avLst/>
          </a:prstGeom>
        </p:spPr>
        <p:txBody>
          <a:bodyPr/>
          <a:lstStyle/>
          <a:p>
            <a:pPr/>
            <a:r>
              <a:t>Potluck Planning</a:t>
            </a:r>
          </a:p>
        </p:txBody>
      </p:sp>
      <p:sp>
        <p:nvSpPr>
          <p:cNvPr id="182" name="During the meal, encourage conversation and create an inviting atmosphere. Provide ample seating space and arrange the tables in a way that facilitates interaction among the attendees. This will foster a sense of community and enjoyment as everyone indul"/>
          <p:cNvSpPr txBox="1"/>
          <p:nvPr>
            <p:ph type="body" idx="1"/>
          </p:nvPr>
        </p:nvSpPr>
        <p:spPr>
          <a:prstGeom prst="rect">
            <a:avLst/>
          </a:prstGeom>
        </p:spPr>
        <p:txBody>
          <a:bodyPr/>
          <a:lstStyle/>
          <a:p>
            <a:pPr/>
            <a:r>
              <a:t>During the meal, encourage conversation and create an inviting atmosphere. Provide ample seating space and arrange the tables in a way that facilitates interaction among the attendees. This will foster a sense of community and enjoyment as everyone indulges in the delicious feast.</a:t>
            </a:r>
          </a:p>
          <a:p>
            <a:pPr/>
            <a:r>
              <a:t>Lastly, the cleanup process. Clear communication about cleanup expectations will help prevent any confusion or misunderstandings.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